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5143500" cx="9144000"/>
  <p:notesSz cx="6858000" cy="9144000"/>
  <p:embeddedFontLst>
    <p:embeddedFont>
      <p:font typeface="Roboto"/>
      <p:regular r:id="rId52"/>
      <p:bold r:id="rId53"/>
      <p:italic r:id="rId54"/>
      <p:boldItalic r:id="rId55"/>
    </p:embeddedFont>
    <p:embeddedFont>
      <p:font typeface="Bebas Neue"/>
      <p:regular r:id="rId56"/>
    </p:embeddedFont>
    <p:embeddedFont>
      <p:font typeface="Orbitron SemiBold"/>
      <p:regular r:id="rId57"/>
      <p:bold r:id="rId58"/>
    </p:embeddedFont>
    <p:embeddedFont>
      <p:font typeface="Orbitron"/>
      <p:regular r:id="rId59"/>
      <p:bold r:id="rId60"/>
    </p:embeddedFont>
    <p:embeddedFont>
      <p:font typeface="Chakra Petch"/>
      <p:regular r:id="rId61"/>
      <p:bold r:id="rId62"/>
      <p:italic r:id="rId63"/>
      <p:boldItalic r:id="rId64"/>
    </p:embeddedFont>
    <p:embeddedFont>
      <p:font typeface="Orbitron Black"/>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ChakraPetch-bold.fntdata"/><Relationship Id="rId61" Type="http://schemas.openxmlformats.org/officeDocument/2006/relationships/font" Target="fonts/ChakraPetch-regular.fntdata"/><Relationship Id="rId20" Type="http://schemas.openxmlformats.org/officeDocument/2006/relationships/slide" Target="slides/slide16.xml"/><Relationship Id="rId64" Type="http://schemas.openxmlformats.org/officeDocument/2006/relationships/font" Target="fonts/ChakraPetch-boldItalic.fntdata"/><Relationship Id="rId63" Type="http://schemas.openxmlformats.org/officeDocument/2006/relationships/font" Target="fonts/ChakraPetch-italic.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OrbitronBlack-bold.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rbitron-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OrbitronSemiBold-regular.fntdata"/><Relationship Id="rId12" Type="http://schemas.openxmlformats.org/officeDocument/2006/relationships/slide" Target="slides/slide8.xml"/><Relationship Id="rId56" Type="http://schemas.openxmlformats.org/officeDocument/2006/relationships/font" Target="fonts/BebasNeue-regular.fntdata"/><Relationship Id="rId15" Type="http://schemas.openxmlformats.org/officeDocument/2006/relationships/slide" Target="slides/slide11.xml"/><Relationship Id="rId59" Type="http://schemas.openxmlformats.org/officeDocument/2006/relationships/font" Target="fonts/Orbitron-regular.fntdata"/><Relationship Id="rId14" Type="http://schemas.openxmlformats.org/officeDocument/2006/relationships/slide" Target="slides/slide10.xml"/><Relationship Id="rId58" Type="http://schemas.openxmlformats.org/officeDocument/2006/relationships/font" Target="fonts/OrbitronSemiBo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tivelocity.com/citigps/metaverse-and-money/"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rxentlabs.com/products/augmented-reality/"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b4612da5b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b4612da5b9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Story start from the 1960 when the first version of the internet was launched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QnA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is the purpose of www that we see today in website URL? Anyone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4612da5b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b4612da5b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b4612da5b9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b4612da5b9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can see the evolution of the internet gradually from the 1957 to till now and it got boom during COVID period when almost all companies and work shifted to it and in present we have 10x more powerful internet speed that it was used to be before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b4612da5b9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b4612da5b9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Web 1.0  - static pages, user is consumer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Web 2.0 - pros: user consume information and produce information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QnA: What is the problem with web 2.0?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Cons: data is in hand of centralized companies that used our data for their services without user consent.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Web 3.0 - user own the data and no middle man - user has ownership and decision power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Web 3.0 is build by the distributed system and with the help of blockchain technology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b4612da5b9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b4612da5b9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Metaverse reimagined the user experience and web 3.0 is reimagined the site </a:t>
            </a:r>
            <a:r>
              <a:rPr lang="en">
                <a:solidFill>
                  <a:schemeClr val="dk1"/>
                </a:solidFill>
              </a:rPr>
              <a:t>structure</a:t>
            </a:r>
            <a:r>
              <a:rPr lang="en">
                <a:solidFill>
                  <a:schemeClr val="dk1"/>
                </a:solidFill>
              </a:rPr>
              <a:t> and system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Web 3.0 focuses on the new internet whereas the metaverse focused to enhance the user experience through mixed reality.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QnA Who are more keen towards gaming like pubg, roblox or sandbox. Anyone from audience?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d06550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d06550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21212"/>
                </a:solidFill>
                <a:highlight>
                  <a:srgbClr val="FFFFFF"/>
                </a:highlight>
              </a:rPr>
              <a:t>It is a state of adopte a new technology or letting it go. So it is more like now or never. We have to take risk.</a:t>
            </a:r>
            <a:endParaRPr sz="1300">
              <a:solidFill>
                <a:srgbClr val="121212"/>
              </a:solidFill>
              <a:highlight>
                <a:srgbClr val="FFFFFF"/>
              </a:highlight>
            </a:endParaRPr>
          </a:p>
          <a:p>
            <a:pPr indent="0" lvl="0" marL="0" rtl="0" algn="l">
              <a:spcBef>
                <a:spcPts val="0"/>
              </a:spcBef>
              <a:spcAft>
                <a:spcPts val="0"/>
              </a:spcAft>
              <a:buNone/>
            </a:pPr>
            <a:r>
              <a:t/>
            </a:r>
            <a:endParaRPr sz="1300">
              <a:solidFill>
                <a:srgbClr val="121212"/>
              </a:solidFill>
              <a:highlight>
                <a:srgbClr val="FFFFFF"/>
              </a:highlight>
            </a:endParaRPr>
          </a:p>
          <a:p>
            <a:pPr indent="0" lvl="0" marL="0" rtl="0" algn="l">
              <a:spcBef>
                <a:spcPts val="0"/>
              </a:spcBef>
              <a:spcAft>
                <a:spcPts val="0"/>
              </a:spcAft>
              <a:buNone/>
            </a:pPr>
            <a:r>
              <a:rPr lang="en" sz="1300">
                <a:solidFill>
                  <a:srgbClr val="121212"/>
                </a:solidFill>
                <a:highlight>
                  <a:srgbClr val="FFFFFF"/>
                </a:highlight>
              </a:rPr>
              <a:t>HG Wells famously wrote in 1945 that “Adapt or perish, now as ever, is nature’s inexorable imperative.”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d06550ba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3d06550ba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QnA: Who don’t want to be millionaire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https://www.citivelocity.com/citigps/metaverse-and-money/</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5a4f622083_6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5a4f622083_6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5a4f622083_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5a4f622083_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Under the umbrella of metaverse we have multiple technologies lies in it like persistency, interoperability and real-time rendering. Example of game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creating a disruption. It rewind back to its original state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a4f622083_6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a4f622083_6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bf04c217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bf04c217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b4612da5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b4612da5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b92114503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b92114503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Subject: Astronomy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3d06550ba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3d06550ba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https://www.khaleejtimes.com/uae/uaes-economic-success-to-be-measured-using-gross-metaverse-product-instead-of-gdp-top-official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f53fbaef7_1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f53fbaef7_1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Immersive features / branding / virtually travel everywhere (real-time feel) - gadgets in making where you can feel and smell things / interoperability (</a:t>
            </a:r>
            <a:r>
              <a:rPr b="1" lang="en" sz="1200">
                <a:solidFill>
                  <a:srgbClr val="202124"/>
                </a:solidFill>
                <a:highlight>
                  <a:schemeClr val="lt1"/>
                </a:highlight>
              </a:rPr>
              <a:t>the ability of different systems, devices, applications or products to connect and communicate in a coordinated way, without effort from the end user</a:t>
            </a:r>
            <a:r>
              <a:rPr lang="en" sz="1200">
                <a:solidFill>
                  <a:srgbClr val="202124"/>
                </a:solidFill>
                <a:highlight>
                  <a:schemeClr val="lt1"/>
                </a:highlight>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bf04c217b5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bf04c217b5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than 17% of global IT enterprises have already invested in Metaverse.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d06550ba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3d06550ba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d06550ba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d06550ba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Differentiating between VR and AR? Mixed realities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Computer technology to create a simulated environment, a 3D experience (immersive 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Roboto"/>
                <a:ea typeface="Roboto"/>
                <a:cs typeface="Roboto"/>
                <a:sym typeface="Roboto"/>
              </a:rPr>
              <a:t>AR is different from VR because it adds to the real-world experience rather than creating a new experience from scratch.</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4F40FF"/>
                </a:solidFill>
                <a:highlight>
                  <a:schemeClr val="lt1"/>
                </a:highlight>
                <a:uFill>
                  <a:noFill/>
                </a:uFill>
                <a:latin typeface="Roboto"/>
                <a:ea typeface="Roboto"/>
                <a:cs typeface="Roboto"/>
                <a:sym typeface="Roboto"/>
                <a:hlinkClick r:id="rId2">
                  <a:extLst>
                    <a:ext uri="{A12FA001-AC4F-418D-AE19-62706E023703}">
                      <ahyp:hlinkClr val="tx"/>
                    </a:ext>
                  </a:extLst>
                </a:hlinkClick>
              </a:rPr>
              <a:t>Augmented reality</a:t>
            </a:r>
            <a:r>
              <a:rPr lang="en">
                <a:solidFill>
                  <a:schemeClr val="dk1"/>
                </a:solidFill>
                <a:highlight>
                  <a:schemeClr val="lt1"/>
                </a:highlight>
                <a:latin typeface="Roboto"/>
                <a:ea typeface="Roboto"/>
                <a:cs typeface="Roboto"/>
                <a:sym typeface="Roboto"/>
              </a:rPr>
              <a:t> (AR) enhances users’ real-world views with digital overlays that incorporate artificial objects.</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Roboto"/>
                <a:ea typeface="Roboto"/>
                <a:cs typeface="Roboto"/>
                <a:sym typeface="Roboto"/>
              </a:rPr>
              <a:t>You can use all your senses infact in metaverse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d06550bab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d06550bab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Economy has to run with money and in digital economy that has to be digital money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3d06550ba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3d06550ba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can keep all types of assets in your wallet. Like fiat currency, crypto’s, nfts etc. trade them fully or partially.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https://bankingblog.accenture.com/why-money-in-the-metaverse-is-a-huge-opportunity-for-banks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48166e2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f48166e2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b78c6d8c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b78c6d8c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48166e21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f48166e2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hakra Petch"/>
                <a:ea typeface="Chakra Petch"/>
                <a:cs typeface="Chakra Petch"/>
                <a:sym typeface="Chakra Petch"/>
              </a:rPr>
              <a:t>Increased interest from gamers, investors, and corporates in the NFT space in recent months. NFTs in the Metaverse are virtual items stored in a digital wallet that can be taken everywhere within the Metaverse. </a:t>
            </a:r>
            <a:endParaRPr>
              <a:solidFill>
                <a:schemeClr val="dk1"/>
              </a:solidFill>
              <a:latin typeface="Chakra Petch"/>
              <a:ea typeface="Chakra Petch"/>
              <a:cs typeface="Chakra Petch"/>
              <a:sym typeface="Chakra Petch"/>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f48166e2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f48166e2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D1D1D"/>
                </a:solidFill>
                <a:highlight>
                  <a:schemeClr val="lt1"/>
                </a:highlight>
              </a:rPr>
              <a:t>Siri, Alexa, self-driving cars, conversation chatbots, and even Netflix recommendations are all examples of artificial intelligence systems in today's world.</a:t>
            </a:r>
            <a:endParaRPr sz="1200">
              <a:solidFill>
                <a:srgbClr val="1D1D1D"/>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1D1D1D"/>
                </a:solidFill>
                <a:highlight>
                  <a:schemeClr val="lt1"/>
                </a:highlight>
              </a:rPr>
              <a:t>"AI is the new electricity." Though there's no single definition to the term AI, it is often presented as a subfield of computer science and machine learning that aims at developing algorithms and models in a way that mimics the human way of thinking.</a:t>
            </a:r>
            <a:endParaRPr sz="1200">
              <a:solidFill>
                <a:srgbClr val="1D1D1D"/>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rPr>
              <a:t>ChatGPT, </a:t>
            </a:r>
            <a:r>
              <a:rPr b="1" lang="en" sz="1200">
                <a:solidFill>
                  <a:srgbClr val="202124"/>
                </a:solidFill>
                <a:highlight>
                  <a:schemeClr val="lt1"/>
                </a:highlight>
              </a:rPr>
              <a:t>the new language processing AI from OpenAI</a:t>
            </a:r>
            <a:r>
              <a:rPr lang="en" sz="1200">
                <a:solidFill>
                  <a:srgbClr val="202124"/>
                </a:solidFill>
                <a:highlight>
                  <a:schemeClr val="lt1"/>
                </a:highlight>
              </a:rPr>
              <a:t>, is making waves in the tech industry. The advanced model, which is trained to generate human-like text, is already being hailed as a game-changer for businesses that rely on natural language processing</a:t>
            </a:r>
            <a:endParaRPr sz="1200">
              <a:solidFill>
                <a:srgbClr val="1D1D1D"/>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48166e2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f48166e2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202124"/>
                </a:solidFill>
                <a:highlight>
                  <a:schemeClr val="lt1"/>
                </a:highlight>
              </a:rPr>
              <a:t>API is the acronym for application programming interface</a:t>
            </a:r>
            <a:r>
              <a:rPr lang="en" sz="1200">
                <a:solidFill>
                  <a:srgbClr val="202124"/>
                </a:solidFill>
                <a:highlight>
                  <a:schemeClr val="lt1"/>
                </a:highlight>
              </a:rPr>
              <a:t> –– a software intermediary that allows two applications to talk to each other. APIs are an accessible way to extract and share data within and across organizations.</a:t>
            </a:r>
            <a:endParaRPr sz="1200">
              <a:solidFill>
                <a:srgbClr val="202124"/>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202124"/>
                </a:solidFill>
                <a:highlight>
                  <a:schemeClr val="lt1"/>
                </a:highlight>
              </a:rPr>
              <a:t>Examples: </a:t>
            </a:r>
            <a:r>
              <a:rPr b="1" lang="en" sz="1200">
                <a:solidFill>
                  <a:srgbClr val="202124"/>
                </a:solidFill>
                <a:highlight>
                  <a:schemeClr val="lt1"/>
                </a:highlight>
              </a:rPr>
              <a:t>YouTube API - Allows you to display videos on a web site</a:t>
            </a:r>
            <a:r>
              <a:rPr lang="en" sz="1200">
                <a:solidFill>
                  <a:srgbClr val="202124"/>
                </a:solidFill>
                <a:highlight>
                  <a:schemeClr val="lt1"/>
                </a:highlight>
              </a:rPr>
              <a:t>. Twitter API - Allows you to display Tweets on a web site. Facebook API - Allows you to display Facebook info on a web site.</a:t>
            </a:r>
            <a:endParaRPr sz="1200">
              <a:solidFill>
                <a:srgbClr val="202124"/>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48166e21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f48166e21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hakra Petch"/>
                <a:ea typeface="Chakra Petch"/>
                <a:cs typeface="Chakra Petch"/>
                <a:sym typeface="Chakra Petch"/>
              </a:rPr>
              <a:t>What Metaverse itself needs is computing, storage, machine learning, etc., which are inseparable from cloud computing.The architecture of Metaverse will be event-driven which means it will be a Serverless Metaverse. </a:t>
            </a:r>
            <a:r>
              <a:rPr lang="en">
                <a:solidFill>
                  <a:srgbClr val="202124"/>
                </a:solidFill>
                <a:highlight>
                  <a:schemeClr val="lt1"/>
                </a:highlight>
              </a:rPr>
              <a:t>Examples would include: Dropbox, a file storage and sharing system.</a:t>
            </a:r>
            <a:endParaRPr>
              <a:solidFill>
                <a:srgbClr val="202124"/>
              </a:solidFill>
              <a:highlight>
                <a:schemeClr val="lt1"/>
              </a:highlight>
            </a:endParaRPr>
          </a:p>
          <a:p>
            <a:pPr indent="0" lvl="0" marL="0" rtl="0" algn="l">
              <a:lnSpc>
                <a:spcPct val="115000"/>
              </a:lnSpc>
              <a:spcBef>
                <a:spcPts val="1600"/>
              </a:spcBef>
              <a:spcAft>
                <a:spcPts val="1600"/>
              </a:spcAft>
              <a:buNone/>
            </a:pPr>
            <a:r>
              <a:rPr lang="en" sz="1000">
                <a:solidFill>
                  <a:srgbClr val="202124"/>
                </a:solidFill>
                <a:highlight>
                  <a:schemeClr val="lt1"/>
                </a:highlight>
              </a:rPr>
              <a:t>The cloud provides a number of IT services such as servers, databases, software, virtual storage, and networking, among others. In layman's terms, Cloud Computing is defined as a virtual platform that allows you to store and access your data over the internet without any limitations.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bf04c217b5_1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bf04c217b5_1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48166e21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f48166e2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f48166e210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f48166e210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f48166e210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f48166e210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13d06550b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13d06550b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f48166e210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f48166e210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b78c6d8c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b78c6d8c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f48166e210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f48166e210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f48166e210_0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f48166e210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15feae33cea_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15feae33cea_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15feae33cea_8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15feae33cea_8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https://www.investopedia.com/tech/what-dao/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15feae33cea_8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15feae33cea_8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15feae33cea_8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15feae33cea_8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10bc0759c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10bc0759c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f48166e21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f48166e21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b4612da5b9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b4612da5b9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b4612da5b9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b4612da5b9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b4612da5b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b4612da5b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Telephone that connects everyone around the globe.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b4612da5b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b4612da5b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internet that is the required now in our daily usage.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b78c6d8c2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b78c6d8c2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Without any doubt our answer is internet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Q: Why is internet is so important?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 now a days internet is used to find any information,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 for communication purpose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 to manage our finances,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Listen to music watch videos and much more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42.png"/><Relationship Id="rId6"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7.pn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12.pn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6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6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4.png"/><Relationship Id="rId6"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7.png"/><Relationship Id="rId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9.png"/><Relationship Id="rId8"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6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6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png"/><Relationship Id="rId6"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anaverse.co" TargetMode="External"/><Relationship Id="rId4" Type="http://schemas.openxmlformats.org/officeDocument/2006/relationships/image" Target="../media/image103.png"/><Relationship Id="rId5" Type="http://schemas.openxmlformats.org/officeDocument/2006/relationships/hyperlink" Target="http://www.piaic.org" TargetMode="External"/><Relationship Id="rId6" Type="http://schemas.openxmlformats.org/officeDocument/2006/relationships/image" Target="../media/image102.png"/><Relationship Id="rId7" Type="http://schemas.openxmlformats.org/officeDocument/2006/relationships/image" Target="../media/image1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115.jpg"/><Relationship Id="rId4" Type="http://schemas.openxmlformats.org/officeDocument/2006/relationships/image" Target="../media/image1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hyperlink" Target="https://icg.citi.com/icghome/what-we-think/citigps/insights/metaverse-and-money_20220330" TargetMode="External"/><Relationship Id="rId4" Type="http://schemas.openxmlformats.org/officeDocument/2006/relationships/image" Target="../media/image1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www.youtube.com/watch?v=V6VsxcVpBVY" TargetMode="External"/><Relationship Id="rId4" Type="http://schemas.openxmlformats.org/officeDocument/2006/relationships/image" Target="../media/image1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114.png"/><Relationship Id="rId4" Type="http://schemas.openxmlformats.org/officeDocument/2006/relationships/hyperlink" Target="https://www.amazon.com/Metaverse-How-Will-Revolutionize-Everything/dp/1324092033/ref=sr_1_1?crid=8O6Z5JOXIK8G&amp;keywords=the+metaverse+matthew+ball&amp;qid=1657806661&amp;sprefix=the+metaverse+matthew+ba%2Caps%2C616&amp;sr=8-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www.youtube.com/watch?v=6b_wpVNq1C8" TargetMode="External"/><Relationship Id="rId4" Type="http://schemas.openxmlformats.org/officeDocument/2006/relationships/image" Target="../media/image1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7.png"/><Relationship Id="rId4" Type="http://schemas.openxmlformats.org/officeDocument/2006/relationships/image" Target="../media/image10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1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1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1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1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image" Target="../media/image133.png"/><Relationship Id="rId4" Type="http://schemas.openxmlformats.org/officeDocument/2006/relationships/image" Target="../media/image138.png"/><Relationship Id="rId9" Type="http://schemas.openxmlformats.org/officeDocument/2006/relationships/image" Target="../media/image158.png"/><Relationship Id="rId5" Type="http://schemas.openxmlformats.org/officeDocument/2006/relationships/image" Target="../media/image137.png"/><Relationship Id="rId6" Type="http://schemas.openxmlformats.org/officeDocument/2006/relationships/image" Target="../media/image129.png"/><Relationship Id="rId7" Type="http://schemas.openxmlformats.org/officeDocument/2006/relationships/image" Target="../media/image136.png"/><Relationship Id="rId8" Type="http://schemas.openxmlformats.org/officeDocument/2006/relationships/image" Target="../media/image140.png"/><Relationship Id="rId10" Type="http://schemas.openxmlformats.org/officeDocument/2006/relationships/image" Target="../media/image1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1.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54.png"/><Relationship Id="rId11" Type="http://schemas.openxmlformats.org/officeDocument/2006/relationships/image" Target="../media/image146.png"/><Relationship Id="rId10" Type="http://schemas.openxmlformats.org/officeDocument/2006/relationships/image" Target="../media/image1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image" Target="../media/image153.png"/><Relationship Id="rId4" Type="http://schemas.openxmlformats.org/officeDocument/2006/relationships/image" Target="../media/image152.png"/><Relationship Id="rId5" Type="http://schemas.openxmlformats.org/officeDocument/2006/relationships/image" Target="../media/image142.png"/><Relationship Id="rId6" Type="http://schemas.openxmlformats.org/officeDocument/2006/relationships/image" Target="../media/image149.png"/><Relationship Id="rId7" Type="http://schemas.openxmlformats.org/officeDocument/2006/relationships/image" Target="../media/image1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10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10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102.png"/><Relationship Id="rId4" Type="http://schemas.openxmlformats.org/officeDocument/2006/relationships/hyperlink" Target="http://www.piaic.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 Id="rId3" Type="http://schemas.openxmlformats.org/officeDocument/2006/relationships/image" Target="../media/image157.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9.png"/><Relationship Id="rId4" Type="http://schemas.openxmlformats.org/officeDocument/2006/relationships/image" Target="../media/image1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2.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436750" y="1417200"/>
            <a:ext cx="5173800" cy="161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The Insane Future of Web 3.0 and the Metaverse</a:t>
            </a:r>
            <a:endParaRPr sz="3700"/>
          </a:p>
        </p:txBody>
      </p:sp>
      <p:sp>
        <p:nvSpPr>
          <p:cNvPr id="326" name="Google Shape;326;p43"/>
          <p:cNvSpPr txBox="1"/>
          <p:nvPr>
            <p:ph idx="1" type="subTitle"/>
          </p:nvPr>
        </p:nvSpPr>
        <p:spPr>
          <a:xfrm>
            <a:off x="512950" y="4185475"/>
            <a:ext cx="37887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yllabus</a:t>
            </a:r>
            <a:r>
              <a:rPr lang="en"/>
              <a:t>: </a:t>
            </a:r>
            <a:r>
              <a:rPr lang="en" u="sng">
                <a:solidFill>
                  <a:schemeClr val="hlink"/>
                </a:solidFill>
                <a:hlinkClick r:id="rId3"/>
              </a:rPr>
              <a:t>www.panaverse.co</a:t>
            </a:r>
            <a:r>
              <a:rPr lang="en"/>
              <a:t> </a:t>
            </a:r>
            <a:endParaRPr/>
          </a:p>
        </p:txBody>
      </p:sp>
      <p:pic>
        <p:nvPicPr>
          <p:cNvPr id="327" name="Google Shape;327;p43"/>
          <p:cNvPicPr preferRelativeResize="0"/>
          <p:nvPr/>
        </p:nvPicPr>
        <p:blipFill>
          <a:blip r:embed="rId4">
            <a:alphaModFix/>
          </a:blip>
          <a:stretch>
            <a:fillRect/>
          </a:stretch>
        </p:blipFill>
        <p:spPr>
          <a:xfrm>
            <a:off x="5239075" y="1515788"/>
            <a:ext cx="2715300" cy="2036475"/>
          </a:xfrm>
          <a:prstGeom prst="rect">
            <a:avLst/>
          </a:prstGeom>
          <a:noFill/>
          <a:ln>
            <a:noFill/>
          </a:ln>
        </p:spPr>
      </p:pic>
      <p:sp>
        <p:nvSpPr>
          <p:cNvPr id="328" name="Google Shape;328;p43"/>
          <p:cNvSpPr txBox="1"/>
          <p:nvPr>
            <p:ph type="ctrTitle"/>
          </p:nvPr>
        </p:nvSpPr>
        <p:spPr>
          <a:xfrm>
            <a:off x="498175" y="2960525"/>
            <a:ext cx="5075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4"/>
                </a:solidFill>
                <a:latin typeface="Chakra Petch"/>
                <a:ea typeface="Chakra Petch"/>
                <a:cs typeface="Chakra Petch"/>
                <a:sym typeface="Chakra Petch"/>
              </a:rPr>
              <a:t>Getting Ready for the </a:t>
            </a:r>
            <a:endParaRPr b="1" sz="2100">
              <a:solidFill>
                <a:schemeClr val="accent4"/>
              </a:solidFill>
              <a:latin typeface="Chakra Petch"/>
              <a:ea typeface="Chakra Petch"/>
              <a:cs typeface="Chakra Petch"/>
              <a:sym typeface="Chakra Petch"/>
            </a:endParaRPr>
          </a:p>
          <a:p>
            <a:pPr indent="0" lvl="0" marL="0" rtl="0" algn="l">
              <a:spcBef>
                <a:spcPts val="0"/>
              </a:spcBef>
              <a:spcAft>
                <a:spcPts val="0"/>
              </a:spcAft>
              <a:buNone/>
            </a:pPr>
            <a:r>
              <a:rPr b="1" lang="en" sz="2100">
                <a:solidFill>
                  <a:schemeClr val="accent4"/>
                </a:solidFill>
                <a:latin typeface="Chakra Petch"/>
                <a:ea typeface="Chakra Petch"/>
                <a:cs typeface="Chakra Petch"/>
                <a:sym typeface="Chakra Petch"/>
              </a:rPr>
              <a:t>Next Generation of the Internet</a:t>
            </a:r>
            <a:endParaRPr b="1" sz="1700">
              <a:solidFill>
                <a:schemeClr val="accent4"/>
              </a:solidFill>
              <a:latin typeface="Chakra Petch"/>
              <a:ea typeface="Chakra Petch"/>
              <a:cs typeface="Chakra Petch"/>
              <a:sym typeface="Chakra Petch"/>
            </a:endParaRPr>
          </a:p>
        </p:txBody>
      </p:sp>
      <p:sp>
        <p:nvSpPr>
          <p:cNvPr id="329" name="Google Shape;329;p43"/>
          <p:cNvSpPr txBox="1"/>
          <p:nvPr>
            <p:ph idx="1" type="subTitle"/>
          </p:nvPr>
        </p:nvSpPr>
        <p:spPr>
          <a:xfrm>
            <a:off x="512950" y="38806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www.piaic.org</a:t>
            </a:r>
            <a:r>
              <a:rPr lang="en"/>
              <a:t> </a:t>
            </a:r>
            <a:endParaRPr/>
          </a:p>
        </p:txBody>
      </p:sp>
      <p:pic>
        <p:nvPicPr>
          <p:cNvPr id="330" name="Google Shape;330;p43"/>
          <p:cNvPicPr preferRelativeResize="0"/>
          <p:nvPr/>
        </p:nvPicPr>
        <p:blipFill rotWithShape="1">
          <a:blip r:embed="rId6">
            <a:alphaModFix/>
          </a:blip>
          <a:srcRect b="0" l="0" r="0" t="0"/>
          <a:stretch/>
        </p:blipFill>
        <p:spPr>
          <a:xfrm>
            <a:off x="3768250" y="145350"/>
            <a:ext cx="815250" cy="1119450"/>
          </a:xfrm>
          <a:prstGeom prst="rect">
            <a:avLst/>
          </a:prstGeom>
          <a:noFill/>
          <a:ln>
            <a:noFill/>
          </a:ln>
        </p:spPr>
      </p:pic>
      <p:pic>
        <p:nvPicPr>
          <p:cNvPr id="331" name="Google Shape;331;p43"/>
          <p:cNvPicPr preferRelativeResize="0"/>
          <p:nvPr/>
        </p:nvPicPr>
        <p:blipFill rotWithShape="1">
          <a:blip r:embed="rId7">
            <a:alphaModFix/>
          </a:blip>
          <a:srcRect b="29611" l="24132" r="51990" t="28049"/>
          <a:stretch/>
        </p:blipFill>
        <p:spPr>
          <a:xfrm>
            <a:off x="5050500" y="145350"/>
            <a:ext cx="956200" cy="1119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Internet is a Recent Innovation</a:t>
            </a:r>
            <a:endParaRPr/>
          </a:p>
        </p:txBody>
      </p:sp>
      <p:sp>
        <p:nvSpPr>
          <p:cNvPr id="383" name="Google Shape;383;p52"/>
          <p:cNvSpPr txBox="1"/>
          <p:nvPr>
            <p:ph idx="1" type="body"/>
          </p:nvPr>
        </p:nvSpPr>
        <p:spPr>
          <a:xfrm>
            <a:off x="720000" y="1017725"/>
            <a:ext cx="7704000" cy="389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internet is a global system of interconnected computer networks that is used by billions of people worldwide. </a:t>
            </a:r>
            <a:endParaRPr sz="1800"/>
          </a:p>
          <a:p>
            <a:pPr indent="-342900" lvl="0" marL="457200" rtl="0" algn="l">
              <a:spcBef>
                <a:spcPts val="0"/>
              </a:spcBef>
              <a:spcAft>
                <a:spcPts val="0"/>
              </a:spcAft>
              <a:buSzPts val="1800"/>
              <a:buChar char="●"/>
            </a:pPr>
            <a:r>
              <a:rPr lang="en" sz="1800"/>
              <a:t>In </a:t>
            </a:r>
            <a:r>
              <a:rPr b="1" lang="en" sz="1800"/>
              <a:t>1960</a:t>
            </a:r>
            <a:r>
              <a:rPr lang="en" sz="1800"/>
              <a:t> - </a:t>
            </a:r>
            <a:r>
              <a:rPr b="1" lang="en" sz="1800"/>
              <a:t>First version of internet</a:t>
            </a:r>
            <a:r>
              <a:rPr lang="en" sz="1800"/>
              <a:t> (ARPANET) was created by group of scientists working for ARPA of U.S Defense Department. </a:t>
            </a:r>
            <a:endParaRPr sz="1800"/>
          </a:p>
          <a:p>
            <a:pPr indent="-342900" lvl="0" marL="457200" rtl="0" algn="l">
              <a:spcBef>
                <a:spcPts val="0"/>
              </a:spcBef>
              <a:spcAft>
                <a:spcPts val="0"/>
              </a:spcAft>
              <a:buSzPts val="1800"/>
              <a:buChar char="●"/>
            </a:pPr>
            <a:r>
              <a:rPr lang="en" sz="1800"/>
              <a:t>In </a:t>
            </a:r>
            <a:r>
              <a:rPr b="1" lang="en" sz="1800"/>
              <a:t>1989</a:t>
            </a:r>
            <a:r>
              <a:rPr lang="en" sz="1800"/>
              <a:t> - </a:t>
            </a:r>
            <a:r>
              <a:rPr b="1" lang="en" sz="1800"/>
              <a:t>Internet Evolved Further </a:t>
            </a:r>
            <a:r>
              <a:rPr lang="en" sz="1800"/>
              <a:t>from the invention of WWW by computer scientist Tim Berners Lee while working at CERN</a:t>
            </a:r>
            <a:endParaRPr sz="1800"/>
          </a:p>
          <a:p>
            <a:pPr indent="-342900" lvl="0" marL="457200" rtl="0" algn="l">
              <a:spcBef>
                <a:spcPts val="0"/>
              </a:spcBef>
              <a:spcAft>
                <a:spcPts val="0"/>
              </a:spcAft>
              <a:buSzPts val="1800"/>
              <a:buChar char="●"/>
            </a:pPr>
            <a:r>
              <a:rPr b="1" lang="en" sz="1800"/>
              <a:t>Core Idea of WWW - </a:t>
            </a:r>
            <a:r>
              <a:rPr lang="en" sz="1800"/>
              <a:t>Combining the evolving technologies of computer, data networks and hypertexts into global information system.</a:t>
            </a:r>
            <a:endParaRPr sz="1800"/>
          </a:p>
          <a:p>
            <a:pPr indent="-342900" lvl="0" marL="457200" rtl="0" algn="l">
              <a:spcBef>
                <a:spcPts val="0"/>
              </a:spcBef>
              <a:spcAft>
                <a:spcPts val="0"/>
              </a:spcAft>
              <a:buSzPts val="1800"/>
              <a:buChar char="●"/>
            </a:pPr>
            <a:r>
              <a:rPr b="1" lang="en" sz="1800"/>
              <a:t>Development</a:t>
            </a:r>
            <a:r>
              <a:rPr b="1" lang="en" sz="1800"/>
              <a:t> of WWW - </a:t>
            </a:r>
            <a:r>
              <a:rPr lang="en" sz="1800"/>
              <a:t>it connected the world in a way that it had never been before.</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3"/>
          <p:cNvPicPr preferRelativeResize="0"/>
          <p:nvPr/>
        </p:nvPicPr>
        <p:blipFill>
          <a:blip r:embed="rId3">
            <a:alphaModFix/>
          </a:blip>
          <a:stretch>
            <a:fillRect/>
          </a:stretch>
        </p:blipFill>
        <p:spPr>
          <a:xfrm>
            <a:off x="0" y="-29150"/>
            <a:ext cx="9144000" cy="5172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54"/>
          <p:cNvPicPr preferRelativeResize="0"/>
          <p:nvPr/>
        </p:nvPicPr>
        <p:blipFill>
          <a:blip r:embed="rId3">
            <a:alphaModFix/>
          </a:blip>
          <a:stretch>
            <a:fillRect/>
          </a:stretch>
        </p:blipFill>
        <p:spPr>
          <a:xfrm>
            <a:off x="127225" y="32675"/>
            <a:ext cx="8889552" cy="5078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5"/>
          <p:cNvPicPr preferRelativeResize="0"/>
          <p:nvPr/>
        </p:nvPicPr>
        <p:blipFill>
          <a:blip r:embed="rId3">
            <a:alphaModFix/>
          </a:blip>
          <a:stretch>
            <a:fillRect/>
          </a:stretch>
        </p:blipFill>
        <p:spPr>
          <a:xfrm>
            <a:off x="375475" y="152400"/>
            <a:ext cx="8499596"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are just scratching the surface of what it can do for us</a:t>
            </a:r>
            <a:endParaRPr/>
          </a:p>
        </p:txBody>
      </p:sp>
      <p:sp>
        <p:nvSpPr>
          <p:cNvPr id="404" name="Google Shape;404;p56"/>
          <p:cNvSpPr txBox="1"/>
          <p:nvPr>
            <p:ph idx="1" type="body"/>
          </p:nvPr>
        </p:nvSpPr>
        <p:spPr>
          <a:xfrm>
            <a:off x="720000" y="1184775"/>
            <a:ext cx="7704000" cy="3714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Improved Internet - </a:t>
            </a:r>
            <a:r>
              <a:rPr lang="en" sz="1700"/>
              <a:t>Web 3.0 and Metaverse will add the new features and enhancements.</a:t>
            </a:r>
            <a:endParaRPr sz="1700"/>
          </a:p>
          <a:p>
            <a:pPr indent="-336550" lvl="0" marL="457200" rtl="0" algn="l">
              <a:spcBef>
                <a:spcPts val="0"/>
              </a:spcBef>
              <a:spcAft>
                <a:spcPts val="0"/>
              </a:spcAft>
              <a:buSzPts val="1700"/>
              <a:buChar char="●"/>
            </a:pPr>
            <a:r>
              <a:rPr b="1" lang="en" sz="1700"/>
              <a:t>Reconceptualized Web</a:t>
            </a:r>
            <a:r>
              <a:rPr b="1" lang="en" sz="1700"/>
              <a:t> - </a:t>
            </a:r>
            <a:r>
              <a:rPr lang="en" sz="1700"/>
              <a:t>Metaverse reimagines the front-end and Web 3.0 reimagines the back-end of the web.</a:t>
            </a:r>
            <a:endParaRPr sz="1700"/>
          </a:p>
          <a:p>
            <a:pPr indent="-336550" lvl="0" marL="457200" rtl="0" algn="l">
              <a:spcBef>
                <a:spcPts val="0"/>
              </a:spcBef>
              <a:spcAft>
                <a:spcPts val="0"/>
              </a:spcAft>
              <a:buSzPts val="1700"/>
              <a:buChar char="●"/>
            </a:pPr>
            <a:r>
              <a:rPr b="1" lang="en" sz="1700"/>
              <a:t>Interconnection of Web 3.0 and Metaverse - </a:t>
            </a:r>
            <a:r>
              <a:rPr lang="en" sz="1700"/>
              <a:t>Both will work together and complement each other.</a:t>
            </a:r>
            <a:endParaRPr sz="1700"/>
          </a:p>
          <a:p>
            <a:pPr indent="-336550" lvl="0" marL="457200" rtl="0" algn="l">
              <a:spcBef>
                <a:spcPts val="0"/>
              </a:spcBef>
              <a:spcAft>
                <a:spcPts val="0"/>
              </a:spcAft>
              <a:buSzPts val="1700"/>
              <a:buChar char="●"/>
            </a:pPr>
            <a:r>
              <a:rPr b="1" lang="en" sz="1700"/>
              <a:t>Concerns </a:t>
            </a:r>
            <a:r>
              <a:rPr b="1" lang="en" sz="1700"/>
              <a:t>behind Web 3.0 and Metaverse - </a:t>
            </a:r>
            <a:r>
              <a:rPr lang="en" sz="1700"/>
              <a:t>Web 3.0 is primarily concerned with who will own and rule the internet of the future whereas, Metaverse is more focus about how users will interact using 3D, AR, VR </a:t>
            </a:r>
            <a:endParaRPr sz="1700"/>
          </a:p>
          <a:p>
            <a:pPr indent="-355600" lvl="0" marL="457200" rtl="0" algn="l">
              <a:spcBef>
                <a:spcPts val="0"/>
              </a:spcBef>
              <a:spcAft>
                <a:spcPts val="0"/>
              </a:spcAft>
              <a:buSzPts val="2000"/>
              <a:buChar char="●"/>
            </a:pPr>
            <a:r>
              <a:rPr b="1" lang="en" sz="1700"/>
              <a:t>Kinds of Metaverse - </a:t>
            </a:r>
            <a:r>
              <a:rPr lang="en" sz="1700"/>
              <a:t>Virtual Metaverse will be for short duration usage and Augmented Metaverse will revolutionize the society.</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7"/>
          <p:cNvSpPr txBox="1"/>
          <p:nvPr>
            <p:ph type="title"/>
          </p:nvPr>
        </p:nvSpPr>
        <p:spPr>
          <a:xfrm>
            <a:off x="6673899" y="1832750"/>
            <a:ext cx="26730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trategic Inflection Point</a:t>
            </a:r>
            <a:r>
              <a:rPr lang="en"/>
              <a:t> </a:t>
            </a:r>
            <a:endParaRPr/>
          </a:p>
        </p:txBody>
      </p:sp>
      <p:pic>
        <p:nvPicPr>
          <p:cNvPr id="410" name="Google Shape;410;p57"/>
          <p:cNvPicPr preferRelativeResize="0"/>
          <p:nvPr/>
        </p:nvPicPr>
        <p:blipFill>
          <a:blip r:embed="rId3">
            <a:alphaModFix/>
          </a:blip>
          <a:stretch>
            <a:fillRect/>
          </a:stretch>
        </p:blipFill>
        <p:spPr>
          <a:xfrm>
            <a:off x="6736850" y="3073875"/>
            <a:ext cx="2058525" cy="1372350"/>
          </a:xfrm>
          <a:prstGeom prst="rect">
            <a:avLst/>
          </a:prstGeom>
          <a:noFill/>
          <a:ln>
            <a:noFill/>
          </a:ln>
        </p:spPr>
      </p:pic>
      <p:pic>
        <p:nvPicPr>
          <p:cNvPr id="411" name="Google Shape;411;p57"/>
          <p:cNvPicPr preferRelativeResize="0"/>
          <p:nvPr/>
        </p:nvPicPr>
        <p:blipFill rotWithShape="1">
          <a:blip r:embed="rId4">
            <a:alphaModFix/>
          </a:blip>
          <a:srcRect b="14464" l="0" r="0" t="0"/>
          <a:stretch/>
        </p:blipFill>
        <p:spPr>
          <a:xfrm>
            <a:off x="318050" y="1419275"/>
            <a:ext cx="6127251" cy="2659699"/>
          </a:xfrm>
          <a:prstGeom prst="rect">
            <a:avLst/>
          </a:prstGeom>
          <a:noFill/>
          <a:ln>
            <a:noFill/>
          </a:ln>
        </p:spPr>
      </p:pic>
      <p:sp>
        <p:nvSpPr>
          <p:cNvPr id="412" name="Google Shape;412;p57"/>
          <p:cNvSpPr txBox="1"/>
          <p:nvPr>
            <p:ph type="title"/>
          </p:nvPr>
        </p:nvSpPr>
        <p:spPr>
          <a:xfrm>
            <a:off x="776299" y="559000"/>
            <a:ext cx="82041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Adapt or perish, now as ever, is nature’s inexorable imperative</a:t>
            </a:r>
            <a:r>
              <a:rPr lang="en">
                <a:solidFill>
                  <a:schemeClr val="accent6"/>
                </a:solidFill>
              </a:rPr>
              <a:t> </a:t>
            </a:r>
            <a:endParaRPr>
              <a:solidFill>
                <a:schemeClr val="accent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13</a:t>
            </a:r>
            <a:r>
              <a:rPr lang="en" sz="7200"/>
              <a:t> Trillion</a:t>
            </a:r>
            <a:endParaRPr sz="7200"/>
          </a:p>
        </p:txBody>
      </p:sp>
      <p:sp>
        <p:nvSpPr>
          <p:cNvPr id="418" name="Google Shape;418;p5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Citi estimates that total addressable market for the Metaverse and Web 3.0 Economy could grow from $8 Trillion to $13 Trillion with 5 billion unique global users by 2030.</a:t>
            </a:r>
            <a:endParaRPr/>
          </a:p>
        </p:txBody>
      </p:sp>
      <p:sp>
        <p:nvSpPr>
          <p:cNvPr id="419" name="Google Shape;419;p58"/>
          <p:cNvSpPr txBox="1"/>
          <p:nvPr>
            <p:ph idx="1" type="subTitle"/>
          </p:nvPr>
        </p:nvSpPr>
        <p:spPr>
          <a:xfrm>
            <a:off x="1851000" y="3662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Metaverse and Money: Decrypting the Future</a:t>
            </a:r>
            <a:endParaRPr sz="1100"/>
          </a:p>
        </p:txBody>
      </p:sp>
      <p:pic>
        <p:nvPicPr>
          <p:cNvPr id="420" name="Google Shape;420;p58"/>
          <p:cNvPicPr preferRelativeResize="0"/>
          <p:nvPr/>
        </p:nvPicPr>
        <p:blipFill>
          <a:blip r:embed="rId4">
            <a:alphaModFix/>
          </a:blip>
          <a:stretch>
            <a:fillRect/>
          </a:stretch>
        </p:blipFill>
        <p:spPr>
          <a:xfrm>
            <a:off x="4291973" y="4204000"/>
            <a:ext cx="560074" cy="3642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Metaverse?</a:t>
            </a:r>
            <a:endParaRPr/>
          </a:p>
        </p:txBody>
      </p:sp>
      <p:pic>
        <p:nvPicPr>
          <p:cNvPr descr="From virtual versions of ourselves to augmented reality, big brands like Meta (formerly Facebook) and Microsoft are creating technology to develop the metaverse. But what actually is it?&#10;&#10;Please subscribe HERE http://bit.ly/1rbfUog&#10;&#10;#Metaverse #BBCNews" id="426" name="Google Shape;426;p59" title="What is the metaverse? - BBC News">
            <a:hlinkClick r:id="rId3"/>
          </p:cNvPr>
          <p:cNvPicPr preferRelativeResize="0"/>
          <p:nvPr/>
        </p:nvPicPr>
        <p:blipFill>
          <a:blip r:embed="rId4">
            <a:alphaModFix/>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—Matthew Ball</a:t>
            </a:r>
            <a:endParaRPr/>
          </a:p>
        </p:txBody>
      </p:sp>
      <p:sp>
        <p:nvSpPr>
          <p:cNvPr id="432" name="Google Shape;432;p60"/>
          <p:cNvSpPr txBox="1"/>
          <p:nvPr>
            <p:ph idx="1" type="subTitle"/>
          </p:nvPr>
        </p:nvSpPr>
        <p:spPr>
          <a:xfrm>
            <a:off x="521700" y="1537750"/>
            <a:ext cx="7907100" cy="153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300"/>
              <a:t>“The future of the internet: A massively-scaled, persistent, interactive, and interoperable real-time platform comprised of </a:t>
            </a:r>
            <a:r>
              <a:rPr b="1" lang="en" sz="2300"/>
              <a:t>interconnected virtual worlds where people can socialize, work, transact, play, and create</a:t>
            </a:r>
            <a:r>
              <a:rPr lang="en" sz="2300"/>
              <a:t>.”</a:t>
            </a:r>
            <a:endParaRPr sz="2300"/>
          </a:p>
        </p:txBody>
      </p:sp>
      <p:pic>
        <p:nvPicPr>
          <p:cNvPr id="433" name="Google Shape;433;p60"/>
          <p:cNvPicPr preferRelativeResize="0"/>
          <p:nvPr/>
        </p:nvPicPr>
        <p:blipFill>
          <a:blip r:embed="rId3">
            <a:alphaModFix/>
          </a:blip>
          <a:stretch>
            <a:fillRect/>
          </a:stretch>
        </p:blipFill>
        <p:spPr>
          <a:xfrm>
            <a:off x="3249875" y="3758991"/>
            <a:ext cx="798800" cy="1207901"/>
          </a:xfrm>
          <a:prstGeom prst="rect">
            <a:avLst/>
          </a:prstGeom>
          <a:noFill/>
          <a:ln>
            <a:noFill/>
          </a:ln>
        </p:spPr>
      </p:pic>
      <p:sp>
        <p:nvSpPr>
          <p:cNvPr id="434" name="Google Shape;434;p60"/>
          <p:cNvSpPr txBox="1"/>
          <p:nvPr/>
        </p:nvSpPr>
        <p:spPr>
          <a:xfrm>
            <a:off x="4102300" y="40551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The Metaverse: And How it Will Revolutionize Everything</a:t>
            </a:r>
            <a:endParaRPr>
              <a:solidFill>
                <a:schemeClr val="accent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61"/>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“The metaverse is a 3D version of the Internet and computing at large.”</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200"/>
              <a:t>Table of Content:</a:t>
            </a:r>
            <a:endParaRPr/>
          </a:p>
        </p:txBody>
      </p:sp>
      <p:sp>
        <p:nvSpPr>
          <p:cNvPr id="337" name="Google Shape;337;p44"/>
          <p:cNvSpPr txBox="1"/>
          <p:nvPr>
            <p:ph idx="1" type="body"/>
          </p:nvPr>
        </p:nvSpPr>
        <p:spPr>
          <a:xfrm>
            <a:off x="720000" y="1206275"/>
            <a:ext cx="7026300" cy="21153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Clr>
                <a:srgbClr val="F2F2F2"/>
              </a:buClr>
              <a:buSzPts val="2000"/>
              <a:buFont typeface="Arial"/>
              <a:buChar char="●"/>
            </a:pPr>
            <a:r>
              <a:rPr b="1" lang="en" sz="2000">
                <a:solidFill>
                  <a:srgbClr val="F2F2F2"/>
                </a:solidFill>
                <a:latin typeface="Arial"/>
                <a:ea typeface="Arial"/>
                <a:cs typeface="Arial"/>
                <a:sym typeface="Arial"/>
              </a:rPr>
              <a:t>Module 1: History Of Internet and Evolution</a:t>
            </a:r>
            <a:endParaRPr b="1" sz="2000">
              <a:solidFill>
                <a:srgbClr val="F2F2F2"/>
              </a:solidFill>
              <a:latin typeface="Arial"/>
              <a:ea typeface="Arial"/>
              <a:cs typeface="Arial"/>
              <a:sym typeface="Arial"/>
            </a:endParaRPr>
          </a:p>
          <a:p>
            <a:pPr indent="-355600" lvl="0" marL="457200" rtl="0" algn="l">
              <a:spcBef>
                <a:spcPts val="0"/>
              </a:spcBef>
              <a:spcAft>
                <a:spcPts val="0"/>
              </a:spcAft>
              <a:buClr>
                <a:srgbClr val="F2F2F2"/>
              </a:buClr>
              <a:buSzPts val="2000"/>
              <a:buFont typeface="Arial"/>
              <a:buChar char="●"/>
            </a:pPr>
            <a:r>
              <a:rPr b="1" lang="en" sz="2000">
                <a:solidFill>
                  <a:srgbClr val="F2F2F2"/>
                </a:solidFill>
                <a:latin typeface="Arial"/>
                <a:ea typeface="Arial"/>
                <a:cs typeface="Arial"/>
                <a:sym typeface="Arial"/>
              </a:rPr>
              <a:t>Module 2: Web 3.0 and Metaverse</a:t>
            </a:r>
            <a:endParaRPr b="1" sz="2000">
              <a:solidFill>
                <a:srgbClr val="F2F2F2"/>
              </a:solidFill>
              <a:latin typeface="Arial"/>
              <a:ea typeface="Arial"/>
              <a:cs typeface="Arial"/>
              <a:sym typeface="Arial"/>
            </a:endParaRPr>
          </a:p>
          <a:p>
            <a:pPr indent="-355600" lvl="0" marL="457200" rtl="0" algn="l">
              <a:spcBef>
                <a:spcPts val="0"/>
              </a:spcBef>
              <a:spcAft>
                <a:spcPts val="0"/>
              </a:spcAft>
              <a:buClr>
                <a:srgbClr val="F2F2F2"/>
              </a:buClr>
              <a:buSzPts val="2000"/>
              <a:buFont typeface="Arial"/>
              <a:buChar char="●"/>
            </a:pPr>
            <a:r>
              <a:rPr b="1" lang="en" sz="2000">
                <a:solidFill>
                  <a:srgbClr val="F2F2F2"/>
                </a:solidFill>
                <a:latin typeface="Arial"/>
                <a:ea typeface="Arial"/>
                <a:cs typeface="Arial"/>
                <a:sym typeface="Arial"/>
              </a:rPr>
              <a:t>Module 3: </a:t>
            </a:r>
            <a:r>
              <a:rPr b="1" lang="en" sz="2000">
                <a:solidFill>
                  <a:srgbClr val="F2F2F2"/>
                </a:solidFill>
                <a:latin typeface="Arial"/>
                <a:ea typeface="Arial"/>
                <a:cs typeface="Arial"/>
                <a:sym typeface="Arial"/>
              </a:rPr>
              <a:t>A Glimpse of Digital World</a:t>
            </a:r>
            <a:endParaRPr b="1" sz="2000">
              <a:solidFill>
                <a:srgbClr val="F2F2F2"/>
              </a:solidFill>
              <a:latin typeface="Arial"/>
              <a:ea typeface="Arial"/>
              <a:cs typeface="Arial"/>
              <a:sym typeface="Arial"/>
            </a:endParaRPr>
          </a:p>
          <a:p>
            <a:pPr indent="-355600" lvl="0" marL="457200" rtl="0" algn="l">
              <a:spcBef>
                <a:spcPts val="0"/>
              </a:spcBef>
              <a:spcAft>
                <a:spcPts val="0"/>
              </a:spcAft>
              <a:buClr>
                <a:srgbClr val="F2F2F2"/>
              </a:buClr>
              <a:buSzPts val="2000"/>
              <a:buFont typeface="Arial"/>
              <a:buChar char="●"/>
            </a:pPr>
            <a:r>
              <a:rPr b="1" lang="en" sz="2000">
                <a:solidFill>
                  <a:srgbClr val="F2F2F2"/>
                </a:solidFill>
                <a:latin typeface="Arial"/>
                <a:ea typeface="Arial"/>
                <a:cs typeface="Arial"/>
                <a:sym typeface="Arial"/>
              </a:rPr>
              <a:t>Module 4: </a:t>
            </a:r>
            <a:r>
              <a:rPr b="1" lang="en" sz="2000">
                <a:solidFill>
                  <a:srgbClr val="F2F2F2"/>
                </a:solidFill>
                <a:latin typeface="Arial"/>
                <a:ea typeface="Arial"/>
                <a:cs typeface="Arial"/>
                <a:sym typeface="Arial"/>
              </a:rPr>
              <a:t>PIAIC ‘A Disruptor in Pakistan IT industry’</a:t>
            </a:r>
            <a:endParaRPr b="1" sz="2000">
              <a:solidFill>
                <a:srgbClr val="F2F2F2"/>
              </a:solidFill>
              <a:latin typeface="Arial"/>
              <a:ea typeface="Arial"/>
              <a:cs typeface="Arial"/>
              <a:sym typeface="Arial"/>
            </a:endParaRPr>
          </a:p>
          <a:p>
            <a:pPr indent="0" lvl="0" marL="457200" rtl="0" algn="l">
              <a:spcBef>
                <a:spcPts val="1200"/>
              </a:spcBef>
              <a:spcAft>
                <a:spcPts val="0"/>
              </a:spcAft>
              <a:buNone/>
            </a:pPr>
            <a:r>
              <a:t/>
            </a:r>
            <a:endParaRPr b="1" sz="2000">
              <a:solidFill>
                <a:srgbClr val="F2F2F2"/>
              </a:solidFill>
              <a:latin typeface="Arial"/>
              <a:ea typeface="Arial"/>
              <a:cs typeface="Arial"/>
              <a:sym typeface="Arial"/>
            </a:endParaRPr>
          </a:p>
          <a:p>
            <a:pPr indent="0" lvl="0" marL="0" rtl="0" algn="l">
              <a:lnSpc>
                <a:spcPct val="100000"/>
              </a:lnSpc>
              <a:spcBef>
                <a:spcPts val="1200"/>
              </a:spcBef>
              <a:spcAft>
                <a:spcPts val="0"/>
              </a:spcAft>
              <a:buNone/>
            </a:pPr>
            <a:r>
              <a:t/>
            </a:r>
            <a:endParaRPr sz="1700"/>
          </a:p>
          <a:p>
            <a:pPr indent="0" lvl="0" marL="0" rtl="0" algn="l">
              <a:spcBef>
                <a:spcPts val="0"/>
              </a:spcBef>
              <a:spcAft>
                <a:spcPts val="0"/>
              </a:spcAft>
              <a:buNone/>
            </a:pPr>
            <a:r>
              <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Expression:</a:t>
            </a:r>
            <a:endParaRPr/>
          </a:p>
        </p:txBody>
      </p:sp>
      <p:sp>
        <p:nvSpPr>
          <p:cNvPr id="445" name="Google Shape;445;p62"/>
          <p:cNvSpPr txBox="1"/>
          <p:nvPr>
            <p:ph idx="1" type="body"/>
          </p:nvPr>
        </p:nvSpPr>
        <p:spPr>
          <a:xfrm>
            <a:off x="720000" y="1152475"/>
            <a:ext cx="3977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the Metaverse, each user will have an Avatar, a fully multidimensional living depiction of themselves that can be customised to their choice.</a:t>
            </a:r>
            <a:endParaRPr sz="1800"/>
          </a:p>
          <a:p>
            <a:pPr indent="-342900" lvl="0" marL="457200" rtl="0" algn="l">
              <a:spcBef>
                <a:spcPts val="0"/>
              </a:spcBef>
              <a:spcAft>
                <a:spcPts val="0"/>
              </a:spcAft>
              <a:buSzPts val="1800"/>
              <a:buChar char="●"/>
            </a:pPr>
            <a:r>
              <a:rPr lang="en" sz="1800"/>
              <a:t>These Avatars will be rendered with every real feature of user and give sense of reality.</a:t>
            </a:r>
            <a:endParaRPr sz="1800"/>
          </a:p>
        </p:txBody>
      </p:sp>
      <p:pic>
        <p:nvPicPr>
          <p:cNvPr id="446" name="Google Shape;446;p62"/>
          <p:cNvPicPr preferRelativeResize="0"/>
          <p:nvPr/>
        </p:nvPicPr>
        <p:blipFill>
          <a:blip r:embed="rId3">
            <a:alphaModFix/>
          </a:blip>
          <a:stretch>
            <a:fillRect/>
          </a:stretch>
        </p:blipFill>
        <p:spPr>
          <a:xfrm>
            <a:off x="4809475" y="1314750"/>
            <a:ext cx="4250525" cy="2397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3"/>
          <p:cNvSpPr txBox="1"/>
          <p:nvPr>
            <p:ph type="title"/>
          </p:nvPr>
        </p:nvSpPr>
        <p:spPr>
          <a:xfrm>
            <a:off x="492000" y="581500"/>
            <a:ext cx="256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Orbitron"/>
                <a:ea typeface="Orbitron"/>
                <a:cs typeface="Orbitron"/>
                <a:sym typeface="Orbitron"/>
              </a:rPr>
              <a:t>Teleportation</a:t>
            </a:r>
            <a:endParaRPr b="1" sz="2500">
              <a:latin typeface="Orbitron"/>
              <a:ea typeface="Orbitron"/>
              <a:cs typeface="Orbitron"/>
              <a:sym typeface="Orbitron"/>
            </a:endParaRPr>
          </a:p>
        </p:txBody>
      </p:sp>
      <p:sp>
        <p:nvSpPr>
          <p:cNvPr id="452" name="Google Shape;452;p63"/>
          <p:cNvSpPr txBox="1"/>
          <p:nvPr>
            <p:ph idx="1" type="subTitle"/>
          </p:nvPr>
        </p:nvSpPr>
        <p:spPr>
          <a:xfrm>
            <a:off x="720000" y="1276575"/>
            <a:ext cx="2336400" cy="2305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t>For so long, science has been attempting to achieve teleportation </a:t>
            </a:r>
            <a:endParaRPr sz="1500"/>
          </a:p>
          <a:p>
            <a:pPr indent="0" lvl="0" marL="0" rtl="0" algn="l">
              <a:lnSpc>
                <a:spcPct val="115000"/>
              </a:lnSpc>
              <a:spcBef>
                <a:spcPts val="0"/>
              </a:spcBef>
              <a:spcAft>
                <a:spcPts val="0"/>
              </a:spcAft>
              <a:buNone/>
            </a:pPr>
            <a:r>
              <a:rPr lang="en" sz="1500"/>
              <a:t>With Metaverse, users can now teleport miles away with the blink of an eye.</a:t>
            </a:r>
            <a:endParaRPr sz="1500"/>
          </a:p>
          <a:p>
            <a:pPr indent="0" lvl="0" marL="0" rtl="0" algn="l">
              <a:spcBef>
                <a:spcPts val="0"/>
              </a:spcBef>
              <a:spcAft>
                <a:spcPts val="0"/>
              </a:spcAft>
              <a:buNone/>
            </a:pPr>
            <a:r>
              <a:t/>
            </a:r>
            <a:endParaRPr sz="1100"/>
          </a:p>
        </p:txBody>
      </p:sp>
      <p:sp>
        <p:nvSpPr>
          <p:cNvPr id="453" name="Google Shape;453;p63"/>
          <p:cNvSpPr txBox="1"/>
          <p:nvPr>
            <p:ph idx="2" type="title"/>
          </p:nvPr>
        </p:nvSpPr>
        <p:spPr>
          <a:xfrm>
            <a:off x="3403800" y="581500"/>
            <a:ext cx="2564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Orbitron Black"/>
                <a:ea typeface="Orbitron Black"/>
                <a:cs typeface="Orbitron Black"/>
                <a:sym typeface="Orbitron Black"/>
              </a:rPr>
              <a:t>Knowledge</a:t>
            </a:r>
            <a:endParaRPr sz="2500"/>
          </a:p>
        </p:txBody>
      </p:sp>
      <p:sp>
        <p:nvSpPr>
          <p:cNvPr id="454" name="Google Shape;454;p63"/>
          <p:cNvSpPr txBox="1"/>
          <p:nvPr>
            <p:ph idx="3" type="subTitle"/>
          </p:nvPr>
        </p:nvSpPr>
        <p:spPr>
          <a:xfrm>
            <a:off x="3517800" y="1276575"/>
            <a:ext cx="2336400" cy="2838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t>Libraries are becoming obsolete as "googling" becomes more popular. But now in Metaverse user will be able to learn by just touching and looking them, a whole new revolution in educational industry.</a:t>
            </a:r>
            <a:endParaRPr sz="1500"/>
          </a:p>
          <a:p>
            <a:pPr indent="0" lvl="0" marL="457200" rtl="0" algn="l">
              <a:spcBef>
                <a:spcPts val="0"/>
              </a:spcBef>
              <a:spcAft>
                <a:spcPts val="0"/>
              </a:spcAft>
              <a:buNone/>
            </a:pPr>
            <a:r>
              <a:t/>
            </a:r>
            <a:endParaRPr sz="900"/>
          </a:p>
        </p:txBody>
      </p:sp>
      <p:sp>
        <p:nvSpPr>
          <p:cNvPr id="455" name="Google Shape;455;p63"/>
          <p:cNvSpPr txBox="1"/>
          <p:nvPr>
            <p:ph idx="4" type="title"/>
          </p:nvPr>
        </p:nvSpPr>
        <p:spPr>
          <a:xfrm>
            <a:off x="6036150" y="581500"/>
            <a:ext cx="243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Orbitron Black"/>
                <a:ea typeface="Orbitron Black"/>
                <a:cs typeface="Orbitron Black"/>
                <a:sym typeface="Orbitron Black"/>
              </a:rPr>
              <a:t>Productivity</a:t>
            </a:r>
            <a:endParaRPr sz="2500"/>
          </a:p>
        </p:txBody>
      </p:sp>
      <p:sp>
        <p:nvSpPr>
          <p:cNvPr id="456" name="Google Shape;456;p63"/>
          <p:cNvSpPr txBox="1"/>
          <p:nvPr>
            <p:ph idx="5" type="subTitle"/>
          </p:nvPr>
        </p:nvSpPr>
        <p:spPr>
          <a:xfrm>
            <a:off x="6087600" y="1412925"/>
            <a:ext cx="2336400" cy="2701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t>We moved from pen to keyboard. Metaverse will make it happen for its users to input commands by using voice gestures or even by thinking about them. You could send message just by thinking and moving your fingers.</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Gross Metaverse Product (GMP)</a:t>
            </a:r>
            <a:endParaRPr/>
          </a:p>
        </p:txBody>
      </p:sp>
      <p:sp>
        <p:nvSpPr>
          <p:cNvPr id="462" name="Google Shape;462;p64"/>
          <p:cNvSpPr txBox="1"/>
          <p:nvPr>
            <p:ph type="title"/>
          </p:nvPr>
        </p:nvSpPr>
        <p:spPr>
          <a:xfrm>
            <a:off x="796200" y="1521150"/>
            <a:ext cx="7704000" cy="145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UAE’s economic success to be measured using ‘Gross Metaverse Product’ instead of GDP</a:t>
            </a:r>
            <a:endParaRPr/>
          </a:p>
        </p:txBody>
      </p:sp>
      <p:sp>
        <p:nvSpPr>
          <p:cNvPr id="463" name="Google Shape;463;p64"/>
          <p:cNvSpPr txBox="1"/>
          <p:nvPr>
            <p:ph type="title"/>
          </p:nvPr>
        </p:nvSpPr>
        <p:spPr>
          <a:xfrm>
            <a:off x="4122475" y="3224275"/>
            <a:ext cx="4446300" cy="142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Minister of State for Artificial Intelligence, at Emirate’s Metaverse Strategy at the Dubai Metaverse Assembly</a:t>
            </a:r>
            <a:endParaRPr sz="1700"/>
          </a:p>
          <a:p>
            <a:pPr indent="0" lvl="0" marL="0" rtl="0" algn="l">
              <a:spcBef>
                <a:spcPts val="0"/>
              </a:spcBef>
              <a:spcAft>
                <a:spcPts val="0"/>
              </a:spcAft>
              <a:buNone/>
            </a:pPr>
            <a:r>
              <a:rPr lang="en" sz="1700">
                <a:solidFill>
                  <a:srgbClr val="C9DAF8"/>
                </a:solidFill>
              </a:rPr>
              <a:t>Wed 28 Sep 2022</a:t>
            </a:r>
            <a:endParaRPr sz="1700">
              <a:solidFill>
                <a:srgbClr val="C9DAF8"/>
              </a:solidFill>
            </a:endParaRPr>
          </a:p>
        </p:txBody>
      </p:sp>
      <p:pic>
        <p:nvPicPr>
          <p:cNvPr id="464" name="Google Shape;464;p64"/>
          <p:cNvPicPr preferRelativeResize="0"/>
          <p:nvPr/>
        </p:nvPicPr>
        <p:blipFill>
          <a:blip r:embed="rId3">
            <a:alphaModFix/>
          </a:blip>
          <a:stretch>
            <a:fillRect/>
          </a:stretch>
        </p:blipFill>
        <p:spPr>
          <a:xfrm>
            <a:off x="1250200" y="3224275"/>
            <a:ext cx="2549850" cy="1322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Metaverse Use Cases</a:t>
            </a:r>
            <a:endParaRPr/>
          </a:p>
        </p:txBody>
      </p:sp>
      <p:pic>
        <p:nvPicPr>
          <p:cNvPr id="470" name="Google Shape;470;p65"/>
          <p:cNvPicPr preferRelativeResize="0"/>
          <p:nvPr/>
        </p:nvPicPr>
        <p:blipFill>
          <a:blip r:embed="rId3">
            <a:alphaModFix/>
          </a:blip>
          <a:stretch>
            <a:fillRect/>
          </a:stretch>
        </p:blipFill>
        <p:spPr>
          <a:xfrm>
            <a:off x="0" y="1299260"/>
            <a:ext cx="9144003" cy="38442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6"/>
          <p:cNvPicPr preferRelativeResize="0"/>
          <p:nvPr/>
        </p:nvPicPr>
        <p:blipFill>
          <a:blip r:embed="rId3">
            <a:alphaModFix/>
          </a:blip>
          <a:stretch>
            <a:fillRect/>
          </a:stretch>
        </p:blipFill>
        <p:spPr>
          <a:xfrm>
            <a:off x="3249225" y="312300"/>
            <a:ext cx="4262651" cy="4518900"/>
          </a:xfrm>
          <a:prstGeom prst="rect">
            <a:avLst/>
          </a:prstGeom>
          <a:noFill/>
          <a:ln>
            <a:noFill/>
          </a:ln>
        </p:spPr>
      </p:pic>
      <p:sp>
        <p:nvSpPr>
          <p:cNvPr id="476" name="Google Shape;476;p66"/>
          <p:cNvSpPr txBox="1"/>
          <p:nvPr>
            <p:ph type="title"/>
          </p:nvPr>
        </p:nvSpPr>
        <p:spPr>
          <a:xfrm rot="363">
            <a:off x="211675" y="1706875"/>
            <a:ext cx="2842500" cy="9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Metaverse Use Cases</a:t>
            </a:r>
            <a:endParaRPr sz="2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Facebook’s Vision for Metaverse</a:t>
            </a:r>
            <a:endParaRPr/>
          </a:p>
        </p:txBody>
      </p:sp>
      <p:pic>
        <p:nvPicPr>
          <p:cNvPr descr="Meta (formerly Facebook) shares its vision for what the metaverse could be like.&#10;&#10;--&#10;More VR News: https://RoadtoVR.com&#10;&#10;Follow Road to VR:&#10;Twitter: https://twitter.com/rtovr&#10;Facebook: https://facebook.com/roadtovr&#10;&#10;Keep your finger on the pulse of the XR industry with the Daily Roundup, the most important news in one daily email.: https://roadtovr.com/newsletter-daily-news-roundup/" id="482" name="Google Shape;482;p67" title="Facebook's Vision of the Metaverse in 3 Minute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Metaverse Market Potential</a:t>
            </a:r>
            <a:endParaRPr/>
          </a:p>
        </p:txBody>
      </p:sp>
      <p:pic>
        <p:nvPicPr>
          <p:cNvPr id="488" name="Google Shape;488;p68"/>
          <p:cNvPicPr preferRelativeResize="0"/>
          <p:nvPr/>
        </p:nvPicPr>
        <p:blipFill>
          <a:blip r:embed="rId3">
            <a:alphaModFix/>
          </a:blip>
          <a:stretch>
            <a:fillRect/>
          </a:stretch>
        </p:blipFill>
        <p:spPr>
          <a:xfrm>
            <a:off x="0" y="1258474"/>
            <a:ext cx="9144002" cy="38850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9"/>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Metaverse will include existing forms of payments such as credit cards with Fiat money.</a:t>
            </a:r>
            <a:endParaRPr/>
          </a:p>
          <a:p>
            <a:pPr indent="0" lvl="0" marL="0" rtl="0" algn="l">
              <a:spcBef>
                <a:spcPts val="1600"/>
              </a:spcBef>
              <a:spcAft>
                <a:spcPts val="0"/>
              </a:spcAft>
              <a:buNone/>
            </a:pPr>
            <a:r>
              <a:rPr lang="en"/>
              <a:t>In addition, new forms of payments will be accepted:</a:t>
            </a:r>
            <a:endParaRPr/>
          </a:p>
          <a:p>
            <a:pPr indent="-330200" lvl="0" marL="457200" rtl="0" algn="l">
              <a:spcBef>
                <a:spcPts val="1600"/>
              </a:spcBef>
              <a:spcAft>
                <a:spcPts val="0"/>
              </a:spcAft>
              <a:buClr>
                <a:schemeClr val="accent6"/>
              </a:buClr>
              <a:buSzPts val="1600"/>
              <a:buChar char="●"/>
            </a:pPr>
            <a:r>
              <a:rPr lang="en"/>
              <a:t>Cryptocurrency &amp; Tokens</a:t>
            </a:r>
            <a:endParaRPr/>
          </a:p>
          <a:p>
            <a:pPr indent="-330200" lvl="0" marL="457200" marR="0" rtl="0" algn="l">
              <a:lnSpc>
                <a:spcPct val="100000"/>
              </a:lnSpc>
              <a:spcBef>
                <a:spcPts val="0"/>
              </a:spcBef>
              <a:spcAft>
                <a:spcPts val="0"/>
              </a:spcAft>
              <a:buClr>
                <a:schemeClr val="accent6"/>
              </a:buClr>
              <a:buSzPts val="1600"/>
              <a:buChar char="●"/>
            </a:pPr>
            <a:r>
              <a:rPr lang="en"/>
              <a:t>Stablecoins</a:t>
            </a:r>
            <a:endParaRPr/>
          </a:p>
          <a:p>
            <a:pPr indent="-330200" lvl="0" marL="457200" marR="0" rtl="0" algn="l">
              <a:lnSpc>
                <a:spcPct val="100000"/>
              </a:lnSpc>
              <a:spcBef>
                <a:spcPts val="0"/>
              </a:spcBef>
              <a:spcAft>
                <a:spcPts val="0"/>
              </a:spcAft>
              <a:buClr>
                <a:schemeClr val="accent6"/>
              </a:buClr>
              <a:buSzPts val="1600"/>
              <a:buChar char="●"/>
            </a:pPr>
            <a:r>
              <a:rPr lang="en"/>
              <a:t>Central Bank Digital Currencies (CBDCs)</a:t>
            </a:r>
            <a:endParaRPr/>
          </a:p>
        </p:txBody>
      </p:sp>
      <p:sp>
        <p:nvSpPr>
          <p:cNvPr id="494" name="Google Shape;494;p69"/>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Money in the Metaverse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Metaverse Money</a:t>
            </a:r>
            <a:endParaRPr/>
          </a:p>
        </p:txBody>
      </p:sp>
      <p:pic>
        <p:nvPicPr>
          <p:cNvPr id="500" name="Google Shape;500;p70"/>
          <p:cNvPicPr preferRelativeResize="0"/>
          <p:nvPr/>
        </p:nvPicPr>
        <p:blipFill>
          <a:blip r:embed="rId3">
            <a:alphaModFix/>
          </a:blip>
          <a:stretch>
            <a:fillRect/>
          </a:stretch>
        </p:blipFill>
        <p:spPr>
          <a:xfrm>
            <a:off x="0" y="0"/>
            <a:ext cx="9143997"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What does Web 3 have to do with Metaverse?</a:t>
            </a:r>
            <a:endParaRPr sz="3100"/>
          </a:p>
        </p:txBody>
      </p:sp>
      <p:sp>
        <p:nvSpPr>
          <p:cNvPr id="506" name="Google Shape;506;p71"/>
          <p:cNvSpPr txBox="1"/>
          <p:nvPr>
            <p:ph idx="1" type="subTitle"/>
          </p:nvPr>
        </p:nvSpPr>
        <p:spPr>
          <a:xfrm>
            <a:off x="367900" y="1324975"/>
            <a:ext cx="4372200" cy="18951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B</a:t>
            </a:r>
            <a:r>
              <a:rPr lang="en" sz="1600"/>
              <a:t>ased on ownership and decentralization and facilitated via blockchain, Web3 refers to the conceptual third iteration of the internet.</a:t>
            </a:r>
            <a:endParaRPr sz="1600"/>
          </a:p>
          <a:p>
            <a:pPr indent="-330200" lvl="0" marL="457200" rtl="0" algn="l">
              <a:lnSpc>
                <a:spcPct val="115000"/>
              </a:lnSpc>
              <a:spcBef>
                <a:spcPts val="0"/>
              </a:spcBef>
              <a:spcAft>
                <a:spcPts val="0"/>
              </a:spcAft>
              <a:buSzPts val="1600"/>
              <a:buChar char="●"/>
            </a:pPr>
            <a:r>
              <a:rPr lang="en" sz="1600"/>
              <a:t>The so-called “Open Metaverse” is built upon blockchain — mainly the Ethereum chain — and overlaps with Web3. </a:t>
            </a:r>
            <a:endParaRPr sz="1600"/>
          </a:p>
          <a:p>
            <a:pPr indent="-330200" lvl="0" marL="457200" rtl="0" algn="l">
              <a:lnSpc>
                <a:spcPct val="115000"/>
              </a:lnSpc>
              <a:spcBef>
                <a:spcPts val="0"/>
              </a:spcBef>
              <a:spcAft>
                <a:spcPts val="0"/>
              </a:spcAft>
              <a:buSzPts val="1600"/>
              <a:buChar char="●"/>
            </a:pPr>
            <a:r>
              <a:rPr lang="en" sz="1600"/>
              <a:t>Many Web2 centralized platforms will play an important role in the Metaverse, and even Web3 today relies on elements of centralization.</a:t>
            </a:r>
            <a:endParaRPr sz="1600"/>
          </a:p>
        </p:txBody>
      </p:sp>
      <p:pic>
        <p:nvPicPr>
          <p:cNvPr id="507" name="Google Shape;507;p71"/>
          <p:cNvPicPr preferRelativeResize="0"/>
          <p:nvPr/>
        </p:nvPicPr>
        <p:blipFill>
          <a:blip r:embed="rId3">
            <a:alphaModFix/>
          </a:blip>
          <a:stretch>
            <a:fillRect/>
          </a:stretch>
        </p:blipFill>
        <p:spPr>
          <a:xfrm>
            <a:off x="4966500" y="1424819"/>
            <a:ext cx="3762299" cy="23912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3316075" y="731288"/>
            <a:ext cx="5112900" cy="121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is the most significant invention in human history?</a:t>
            </a:r>
            <a:endParaRPr/>
          </a:p>
          <a:p>
            <a:pPr indent="0" lvl="0" marL="0" rtl="0" algn="r">
              <a:spcBef>
                <a:spcPts val="0"/>
              </a:spcBef>
              <a:spcAft>
                <a:spcPts val="0"/>
              </a:spcAft>
              <a:buNone/>
            </a:pPr>
            <a:r>
              <a:t/>
            </a:r>
            <a:endParaRPr/>
          </a:p>
        </p:txBody>
      </p:sp>
      <p:sp>
        <p:nvSpPr>
          <p:cNvPr id="343" name="Google Shape;343;p45"/>
          <p:cNvSpPr txBox="1"/>
          <p:nvPr>
            <p:ph idx="1" type="subTitle"/>
          </p:nvPr>
        </p:nvSpPr>
        <p:spPr>
          <a:xfrm>
            <a:off x="4060050" y="2019125"/>
            <a:ext cx="4368900" cy="1097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en" sz="2100"/>
              <a:t>Without these inventions, life would not be the same for us.</a:t>
            </a:r>
            <a:endParaRPr b="1" sz="2100"/>
          </a:p>
        </p:txBody>
      </p:sp>
      <p:pic>
        <p:nvPicPr>
          <p:cNvPr id="344" name="Google Shape;344;p45"/>
          <p:cNvPicPr preferRelativeResize="0"/>
          <p:nvPr/>
        </p:nvPicPr>
        <p:blipFill>
          <a:blip r:embed="rId3">
            <a:alphaModFix/>
          </a:blip>
          <a:stretch>
            <a:fillRect/>
          </a:stretch>
        </p:blipFill>
        <p:spPr>
          <a:xfrm>
            <a:off x="5327450" y="3520825"/>
            <a:ext cx="2874724" cy="1561125"/>
          </a:xfrm>
          <a:prstGeom prst="rect">
            <a:avLst/>
          </a:prstGeom>
          <a:noFill/>
          <a:ln>
            <a:noFill/>
          </a:ln>
        </p:spPr>
      </p:pic>
      <p:pic>
        <p:nvPicPr>
          <p:cNvPr id="345" name="Google Shape;345;p45"/>
          <p:cNvPicPr preferRelativeResize="0"/>
          <p:nvPr/>
        </p:nvPicPr>
        <p:blipFill>
          <a:blip r:embed="rId4">
            <a:alphaModFix/>
          </a:blip>
          <a:stretch>
            <a:fillRect/>
          </a:stretch>
        </p:blipFill>
        <p:spPr>
          <a:xfrm>
            <a:off x="6328275" y="3006875"/>
            <a:ext cx="2041700" cy="2041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NFTs in the Metaverse?</a:t>
            </a:r>
            <a:endParaRPr sz="2000"/>
          </a:p>
        </p:txBody>
      </p:sp>
      <p:sp>
        <p:nvSpPr>
          <p:cNvPr id="513" name="Google Shape;513;p72"/>
          <p:cNvSpPr txBox="1"/>
          <p:nvPr>
            <p:ph idx="1" type="subTitle"/>
          </p:nvPr>
        </p:nvSpPr>
        <p:spPr>
          <a:xfrm>
            <a:off x="715100" y="1172575"/>
            <a:ext cx="3762300" cy="261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NFTs in the Metaverse enable a form of sovereign ownership for users/owners and are </a:t>
            </a:r>
            <a:endParaRPr sz="1600"/>
          </a:p>
          <a:p>
            <a:pPr indent="-330200" lvl="1" marL="914400" rtl="0" algn="l">
              <a:lnSpc>
                <a:spcPct val="115000"/>
              </a:lnSpc>
              <a:spcBef>
                <a:spcPts val="1600"/>
              </a:spcBef>
              <a:spcAft>
                <a:spcPts val="0"/>
              </a:spcAft>
              <a:buClr>
                <a:schemeClr val="accent6"/>
              </a:buClr>
              <a:buSzPts val="1600"/>
              <a:buChar char="○"/>
            </a:pPr>
            <a:r>
              <a:rPr lang="en" sz="1600"/>
              <a:t>Tradeable</a:t>
            </a:r>
            <a:endParaRPr sz="1600"/>
          </a:p>
          <a:p>
            <a:pPr indent="-330200" lvl="1" marL="914400" rtl="0" algn="l">
              <a:lnSpc>
                <a:spcPct val="115000"/>
              </a:lnSpc>
              <a:spcBef>
                <a:spcPts val="0"/>
              </a:spcBef>
              <a:spcAft>
                <a:spcPts val="0"/>
              </a:spcAft>
              <a:buClr>
                <a:schemeClr val="accent6"/>
              </a:buClr>
              <a:buSzPts val="1600"/>
              <a:buChar char="○"/>
            </a:pPr>
            <a:r>
              <a:rPr lang="en" sz="1600"/>
              <a:t>Composable</a:t>
            </a:r>
            <a:endParaRPr sz="1600"/>
          </a:p>
          <a:p>
            <a:pPr indent="-330200" lvl="1" marL="914400" rtl="0" algn="l">
              <a:lnSpc>
                <a:spcPct val="115000"/>
              </a:lnSpc>
              <a:spcBef>
                <a:spcPts val="0"/>
              </a:spcBef>
              <a:spcAft>
                <a:spcPts val="0"/>
              </a:spcAft>
              <a:buClr>
                <a:schemeClr val="accent6"/>
              </a:buClr>
              <a:buSzPts val="1600"/>
              <a:buChar char="○"/>
            </a:pPr>
            <a:r>
              <a:rPr lang="en" sz="1600"/>
              <a:t>Immutable</a:t>
            </a:r>
            <a:endParaRPr sz="1600"/>
          </a:p>
          <a:p>
            <a:pPr indent="-330200" lvl="1" marL="914400" rtl="0" algn="l">
              <a:lnSpc>
                <a:spcPct val="115000"/>
              </a:lnSpc>
              <a:spcBef>
                <a:spcPts val="0"/>
              </a:spcBef>
              <a:spcAft>
                <a:spcPts val="0"/>
              </a:spcAft>
              <a:buClr>
                <a:schemeClr val="accent6"/>
              </a:buClr>
              <a:buSzPts val="1600"/>
              <a:buChar char="○"/>
            </a:pPr>
            <a:r>
              <a:rPr lang="en" sz="1600"/>
              <a:t>Mostly interoperable</a:t>
            </a:r>
            <a:endParaRPr sz="1600"/>
          </a:p>
          <a:p>
            <a:pPr indent="0" lvl="0" marL="457200" rtl="0" algn="l">
              <a:lnSpc>
                <a:spcPct val="115000"/>
              </a:lnSpc>
              <a:spcBef>
                <a:spcPts val="1600"/>
              </a:spcBef>
              <a:spcAft>
                <a:spcPts val="1600"/>
              </a:spcAft>
              <a:buNone/>
            </a:pPr>
            <a:r>
              <a:t/>
            </a:r>
            <a:endParaRPr sz="1600"/>
          </a:p>
        </p:txBody>
      </p:sp>
      <p:pic>
        <p:nvPicPr>
          <p:cNvPr id="514" name="Google Shape;514;p72"/>
          <p:cNvPicPr preferRelativeResize="0"/>
          <p:nvPr/>
        </p:nvPicPr>
        <p:blipFill>
          <a:blip r:embed="rId3">
            <a:alphaModFix/>
          </a:blip>
          <a:stretch>
            <a:fillRect/>
          </a:stretch>
        </p:blipFill>
        <p:spPr>
          <a:xfrm>
            <a:off x="4661700" y="1679875"/>
            <a:ext cx="3762300" cy="1881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AI in the Metaverse?</a:t>
            </a:r>
            <a:endParaRPr sz="2000"/>
          </a:p>
        </p:txBody>
      </p:sp>
      <p:sp>
        <p:nvSpPr>
          <p:cNvPr id="520" name="Google Shape;520;p73"/>
          <p:cNvSpPr txBox="1"/>
          <p:nvPr>
            <p:ph idx="1" type="subTitle"/>
          </p:nvPr>
        </p:nvSpPr>
        <p:spPr>
          <a:xfrm>
            <a:off x="715100" y="1172575"/>
            <a:ext cx="3762300" cy="2823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AI for immersive digital worlds</a:t>
            </a:r>
            <a:endParaRPr sz="2000"/>
          </a:p>
          <a:p>
            <a:pPr indent="-355600" lvl="0" marL="457200" rtl="0" algn="l">
              <a:lnSpc>
                <a:spcPct val="115000"/>
              </a:lnSpc>
              <a:spcBef>
                <a:spcPts val="0"/>
              </a:spcBef>
              <a:spcAft>
                <a:spcPts val="0"/>
              </a:spcAft>
              <a:buSzPts val="2000"/>
              <a:buChar char="●"/>
            </a:pPr>
            <a:r>
              <a:rPr lang="en" sz="2000"/>
              <a:t>AI as a creative partner</a:t>
            </a:r>
            <a:endParaRPr sz="2000"/>
          </a:p>
          <a:p>
            <a:pPr indent="-355600" lvl="0" marL="457200" rtl="0" algn="l">
              <a:lnSpc>
                <a:spcPct val="115000"/>
              </a:lnSpc>
              <a:spcBef>
                <a:spcPts val="0"/>
              </a:spcBef>
              <a:spcAft>
                <a:spcPts val="0"/>
              </a:spcAft>
              <a:buSzPts val="2000"/>
              <a:buChar char="●"/>
            </a:pPr>
            <a:r>
              <a:rPr lang="en" sz="2000"/>
              <a:t>Intelligent networking</a:t>
            </a:r>
            <a:endParaRPr sz="2000"/>
          </a:p>
          <a:p>
            <a:pPr indent="-355600" lvl="0" marL="457200" rtl="0" algn="l">
              <a:lnSpc>
                <a:spcPct val="115000"/>
              </a:lnSpc>
              <a:spcBef>
                <a:spcPts val="0"/>
              </a:spcBef>
              <a:spcAft>
                <a:spcPts val="0"/>
              </a:spcAft>
              <a:buSzPts val="2000"/>
              <a:buChar char="●"/>
            </a:pPr>
            <a:r>
              <a:rPr lang="en" sz="2000"/>
              <a:t>Smart hyper-personalized games, experiences, education and welfare</a:t>
            </a:r>
            <a:endParaRPr sz="2000"/>
          </a:p>
        </p:txBody>
      </p:sp>
      <p:pic>
        <p:nvPicPr>
          <p:cNvPr id="521" name="Google Shape;521;p73"/>
          <p:cNvPicPr preferRelativeResize="0"/>
          <p:nvPr/>
        </p:nvPicPr>
        <p:blipFill>
          <a:blip r:embed="rId3">
            <a:alphaModFix/>
          </a:blip>
          <a:stretch>
            <a:fillRect/>
          </a:stretch>
        </p:blipFill>
        <p:spPr>
          <a:xfrm>
            <a:off x="4661700" y="1514565"/>
            <a:ext cx="3762300" cy="2114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APIs in the Metaverse?</a:t>
            </a:r>
            <a:endParaRPr sz="2000"/>
          </a:p>
        </p:txBody>
      </p:sp>
      <p:sp>
        <p:nvSpPr>
          <p:cNvPr id="527" name="Google Shape;527;p74"/>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APIs will:</a:t>
            </a:r>
            <a:endParaRPr/>
          </a:p>
          <a:p>
            <a:pPr indent="-317500" lvl="0" marL="457200" rtl="0" algn="l">
              <a:lnSpc>
                <a:spcPct val="115000"/>
              </a:lnSpc>
              <a:spcBef>
                <a:spcPts val="1600"/>
              </a:spcBef>
              <a:spcAft>
                <a:spcPts val="0"/>
              </a:spcAft>
              <a:buSzPts val="1400"/>
              <a:buChar char="●"/>
            </a:pPr>
            <a:r>
              <a:rPr lang="en"/>
              <a:t>H</a:t>
            </a:r>
            <a:r>
              <a:rPr lang="en"/>
              <a:t>elp create the Metaverse.</a:t>
            </a:r>
            <a:endParaRPr/>
          </a:p>
          <a:p>
            <a:pPr indent="-317500" lvl="0" marL="457200" rtl="0" algn="l">
              <a:lnSpc>
                <a:spcPct val="115000"/>
              </a:lnSpc>
              <a:spcBef>
                <a:spcPts val="0"/>
              </a:spcBef>
              <a:spcAft>
                <a:spcPts val="0"/>
              </a:spcAft>
              <a:buSzPts val="1400"/>
              <a:buChar char="●"/>
            </a:pPr>
            <a:r>
              <a:rPr lang="en"/>
              <a:t>Speed up immersive experiences development time and cut costs. </a:t>
            </a:r>
            <a:endParaRPr/>
          </a:p>
          <a:p>
            <a:pPr indent="-317500" lvl="0" marL="457200" rtl="0" algn="l">
              <a:lnSpc>
                <a:spcPct val="115000"/>
              </a:lnSpc>
              <a:spcBef>
                <a:spcPts val="0"/>
              </a:spcBef>
              <a:spcAft>
                <a:spcPts val="0"/>
              </a:spcAft>
              <a:buSzPts val="1400"/>
              <a:buChar char="●"/>
            </a:pPr>
            <a:r>
              <a:rPr lang="en"/>
              <a:t>Be used by Metaverse Developers to change product code without needing to start from scratch.</a:t>
            </a:r>
            <a:endParaRPr/>
          </a:p>
          <a:p>
            <a:pPr indent="-317500" lvl="0" marL="457200" rtl="0" algn="l">
              <a:lnSpc>
                <a:spcPct val="115000"/>
              </a:lnSpc>
              <a:spcBef>
                <a:spcPts val="0"/>
              </a:spcBef>
              <a:spcAft>
                <a:spcPts val="0"/>
              </a:spcAft>
              <a:buSzPts val="1400"/>
              <a:buChar char="●"/>
            </a:pPr>
            <a:r>
              <a:rPr lang="en"/>
              <a:t>Be a fundamental building block of Metaverse, Web 3.0 and the future of the internet.</a:t>
            </a:r>
            <a:endParaRPr/>
          </a:p>
        </p:txBody>
      </p:sp>
      <p:pic>
        <p:nvPicPr>
          <p:cNvPr id="528" name="Google Shape;528;p74"/>
          <p:cNvPicPr preferRelativeResize="0"/>
          <p:nvPr/>
        </p:nvPicPr>
        <p:blipFill rotWithShape="1">
          <a:blip r:embed="rId3">
            <a:alphaModFix/>
          </a:blip>
          <a:srcRect b="1565" l="911" r="0" t="0"/>
          <a:stretch/>
        </p:blipFill>
        <p:spPr>
          <a:xfrm>
            <a:off x="4658300" y="1514575"/>
            <a:ext cx="3762300" cy="2126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Cloud Computing in the Metaverse?</a:t>
            </a:r>
            <a:endParaRPr sz="2000"/>
          </a:p>
        </p:txBody>
      </p:sp>
      <p:sp>
        <p:nvSpPr>
          <p:cNvPr id="534" name="Google Shape;534;p75"/>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essence of the Metaverse is still cloud computing.</a:t>
            </a:r>
            <a:endParaRPr/>
          </a:p>
          <a:p>
            <a:pPr indent="-317500" lvl="0" marL="457200" rtl="0" algn="l">
              <a:lnSpc>
                <a:spcPct val="115000"/>
              </a:lnSpc>
              <a:spcBef>
                <a:spcPts val="0"/>
              </a:spcBef>
              <a:spcAft>
                <a:spcPts val="0"/>
              </a:spcAft>
              <a:buSzPts val="1400"/>
              <a:buChar char="●"/>
            </a:pPr>
            <a:r>
              <a:rPr lang="en"/>
              <a:t>Scalable AI and APIs can only be built economically on the cloud.</a:t>
            </a:r>
            <a:endParaRPr/>
          </a:p>
          <a:p>
            <a:pPr indent="-317500" lvl="0" marL="457200" rtl="0" algn="l">
              <a:lnSpc>
                <a:spcPct val="115000"/>
              </a:lnSpc>
              <a:spcBef>
                <a:spcPts val="0"/>
              </a:spcBef>
              <a:spcAft>
                <a:spcPts val="0"/>
              </a:spcAft>
              <a:buSzPts val="1400"/>
              <a:buChar char="●"/>
            </a:pPr>
            <a:r>
              <a:rPr lang="en"/>
              <a:t>Only Serverless Cloud Computing can meet the scalability requirements of the Metaverse.</a:t>
            </a:r>
            <a:endParaRPr/>
          </a:p>
          <a:p>
            <a:pPr indent="-317500" lvl="0" marL="457200" rtl="0" algn="l">
              <a:lnSpc>
                <a:spcPct val="115000"/>
              </a:lnSpc>
              <a:spcBef>
                <a:spcPts val="0"/>
              </a:spcBef>
              <a:spcAft>
                <a:spcPts val="0"/>
              </a:spcAft>
              <a:buSzPts val="1400"/>
              <a:buChar char="●"/>
            </a:pPr>
            <a:r>
              <a:rPr lang="en"/>
              <a:t>What Metaverse itself needs is computing, storage, machine learning, etc., which are inseparable from cloud computing.</a:t>
            </a:r>
            <a:endParaRPr/>
          </a:p>
          <a:p>
            <a:pPr indent="-317500" lvl="0" marL="457200" rtl="0" algn="l">
              <a:lnSpc>
                <a:spcPct val="115000"/>
              </a:lnSpc>
              <a:spcBef>
                <a:spcPts val="0"/>
              </a:spcBef>
              <a:spcAft>
                <a:spcPts val="0"/>
              </a:spcAft>
              <a:buSzPts val="1400"/>
              <a:buChar char="●"/>
            </a:pPr>
            <a:r>
              <a:rPr lang="en"/>
              <a:t>The architecture of Metaverse will be event-driven which means it will be a Serverless Metaverse.</a:t>
            </a:r>
            <a:endParaRPr/>
          </a:p>
        </p:txBody>
      </p:sp>
      <p:pic>
        <p:nvPicPr>
          <p:cNvPr id="535" name="Google Shape;535;p75"/>
          <p:cNvPicPr preferRelativeResize="0"/>
          <p:nvPr/>
        </p:nvPicPr>
        <p:blipFill rotWithShape="1">
          <a:blip r:embed="rId3">
            <a:alphaModFix/>
          </a:blip>
          <a:srcRect b="0" l="16893" r="24140" t="0"/>
          <a:stretch/>
        </p:blipFill>
        <p:spPr>
          <a:xfrm>
            <a:off x="4658300" y="1514575"/>
            <a:ext cx="3762300" cy="2126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6"/>
          <p:cNvSpPr txBox="1"/>
          <p:nvPr>
            <p:ph idx="1" type="subTitle"/>
          </p:nvPr>
        </p:nvSpPr>
        <p:spPr>
          <a:xfrm>
            <a:off x="715100" y="1477375"/>
            <a:ext cx="5569800" cy="26514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Char char="●"/>
            </a:pPr>
            <a:r>
              <a:rPr lang="en" sz="2500"/>
              <a:t>Digital Wallet i.e MetaMask </a:t>
            </a:r>
            <a:endParaRPr sz="2500"/>
          </a:p>
          <a:p>
            <a:pPr indent="-387350" lvl="0" marL="457200" rtl="0" algn="l">
              <a:spcBef>
                <a:spcPts val="0"/>
              </a:spcBef>
              <a:spcAft>
                <a:spcPts val="0"/>
              </a:spcAft>
              <a:buSzPts val="2500"/>
              <a:buChar char="●"/>
            </a:pPr>
            <a:r>
              <a:rPr lang="en" sz="2500"/>
              <a:t>Create Token</a:t>
            </a:r>
            <a:endParaRPr sz="2500"/>
          </a:p>
          <a:p>
            <a:pPr indent="-387350" lvl="0" marL="457200" rtl="0" algn="l">
              <a:spcBef>
                <a:spcPts val="0"/>
              </a:spcBef>
              <a:spcAft>
                <a:spcPts val="0"/>
              </a:spcAft>
              <a:buSzPts val="2500"/>
              <a:buChar char="●"/>
            </a:pPr>
            <a:r>
              <a:rPr lang="en" sz="2500"/>
              <a:t>Uniswap</a:t>
            </a:r>
            <a:endParaRPr sz="2500"/>
          </a:p>
          <a:p>
            <a:pPr indent="-387350" lvl="0" marL="457200" rtl="0" algn="l">
              <a:spcBef>
                <a:spcPts val="0"/>
              </a:spcBef>
              <a:spcAft>
                <a:spcPts val="0"/>
              </a:spcAft>
              <a:buSzPts val="2500"/>
              <a:buChar char="●"/>
            </a:pPr>
            <a:r>
              <a:rPr lang="en" sz="2500"/>
              <a:t>Etherscan</a:t>
            </a:r>
            <a:endParaRPr sz="2500"/>
          </a:p>
        </p:txBody>
      </p:sp>
      <p:sp>
        <p:nvSpPr>
          <p:cNvPr id="541" name="Google Shape;541;p76"/>
          <p:cNvSpPr txBox="1"/>
          <p:nvPr>
            <p:ph type="title"/>
          </p:nvPr>
        </p:nvSpPr>
        <p:spPr>
          <a:xfrm>
            <a:off x="720000" y="783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Practical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Global Tech Talent Shortage</a:t>
            </a:r>
            <a:endParaRPr sz="2000"/>
          </a:p>
        </p:txBody>
      </p:sp>
      <p:sp>
        <p:nvSpPr>
          <p:cNvPr id="547" name="Google Shape;547;p77"/>
          <p:cNvSpPr txBox="1"/>
          <p:nvPr>
            <p:ph idx="1" type="subTitle"/>
          </p:nvPr>
        </p:nvSpPr>
        <p:spPr>
          <a:xfrm>
            <a:off x="715100" y="1172575"/>
            <a:ext cx="53691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global talent shortage already amounts to 40M skilled workers worldwide. </a:t>
            </a:r>
            <a:endParaRPr/>
          </a:p>
          <a:p>
            <a:pPr indent="-317500" lvl="0" marL="457200" rtl="0" algn="l">
              <a:lnSpc>
                <a:spcPct val="115000"/>
              </a:lnSpc>
              <a:spcBef>
                <a:spcPts val="0"/>
              </a:spcBef>
              <a:spcAft>
                <a:spcPts val="0"/>
              </a:spcAft>
              <a:buSzPts val="1400"/>
              <a:buChar char="●"/>
            </a:pPr>
            <a:r>
              <a:rPr lang="en"/>
              <a:t>By 2030, the global talent shortage is predicted to reach 85.2M workers. Сompanies worldwide risk losing $8.4T in revenue because of the lack of skilled talent.</a:t>
            </a:r>
            <a:endParaRPr/>
          </a:p>
          <a:p>
            <a:pPr indent="-317500" lvl="0" marL="457200" rtl="0" algn="l">
              <a:lnSpc>
                <a:spcPct val="115000"/>
              </a:lnSpc>
              <a:spcBef>
                <a:spcPts val="0"/>
              </a:spcBef>
              <a:spcAft>
                <a:spcPts val="0"/>
              </a:spcAft>
              <a:buSzPts val="1400"/>
              <a:buChar char="●"/>
            </a:pPr>
            <a:r>
              <a:rPr lang="en"/>
              <a:t>According to a CNBC report, the software developer shortage is alarming in 2022. The rate of unfilled IT jobs in USA increased to 918,000 vacancies at the end of 2021.</a:t>
            </a:r>
            <a:endParaRPr/>
          </a:p>
          <a:p>
            <a:pPr indent="-317500" lvl="0" marL="457200" rtl="0" algn="l">
              <a:lnSpc>
                <a:spcPct val="115000"/>
              </a:lnSpc>
              <a:spcBef>
                <a:spcPts val="0"/>
              </a:spcBef>
              <a:spcAft>
                <a:spcPts val="0"/>
              </a:spcAft>
              <a:buSzPts val="1400"/>
              <a:buChar char="●"/>
            </a:pPr>
            <a:r>
              <a:rPr lang="en"/>
              <a:t>Another report noted that by 2030, the number of software job vacancies would rise by almost 22%. The average growth rate of software developers in the USA is only 8% right now, and that clearly emphasizes there is already an overwhelming and severe shortage of skilled workers.</a:t>
            </a:r>
            <a:endParaRPr/>
          </a:p>
        </p:txBody>
      </p:sp>
      <p:grpSp>
        <p:nvGrpSpPr>
          <p:cNvPr id="548" name="Google Shape;548;p77"/>
          <p:cNvGrpSpPr/>
          <p:nvPr/>
        </p:nvGrpSpPr>
        <p:grpSpPr>
          <a:xfrm>
            <a:off x="6135765" y="1904980"/>
            <a:ext cx="2622876" cy="1333540"/>
            <a:chOff x="238125" y="1038125"/>
            <a:chExt cx="7146800" cy="3633625"/>
          </a:xfrm>
        </p:grpSpPr>
        <p:sp>
          <p:nvSpPr>
            <p:cNvPr id="549" name="Google Shape;549;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0" name="Google Shape;550;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1" name="Google Shape;551;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 name="Google Shape;552;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 name="Google Shape;553;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 name="Google Shape;554;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 name="Google Shape;555;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 name="Google Shape;556;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 name="Google Shape;557;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 name="Google Shape;558;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 name="Google Shape;559;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 name="Google Shape;560;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 name="Google Shape;561;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 name="Google Shape;562;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 name="Google Shape;563;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 name="Google Shape;564;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5" name="Google Shape;565;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 name="Google Shape;566;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7" name="Google Shape;567;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 name="Google Shape;568;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 name="Google Shape;569;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 name="Google Shape;570;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 name="Google Shape;571;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2" name="Google Shape;572;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 name="Google Shape;573;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 name="Google Shape;574;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 name="Google Shape;575;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 name="Google Shape;576;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 name="Google Shape;577;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 name="Google Shape;578;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 name="Google Shape;579;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0" name="Google Shape;580;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1" name="Google Shape;581;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2" name="Google Shape;582;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3" name="Google Shape;583;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4" name="Google Shape;584;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5" name="Google Shape;585;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6" name="Google Shape;586;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7" name="Google Shape;587;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8" name="Google Shape;588;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9" name="Google Shape;589;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0" name="Google Shape;590;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1" name="Google Shape;591;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2" name="Google Shape;592;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3" name="Google Shape;593;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4" name="Google Shape;594;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5" name="Google Shape;595;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6" name="Google Shape;596;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7" name="Google Shape;597;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8" name="Google Shape;598;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9" name="Google Shape;599;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0" name="Google Shape;600;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1" name="Google Shape;601;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2" name="Google Shape;602;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3" name="Google Shape;603;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4" name="Google Shape;604;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5" name="Google Shape;605;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6" name="Google Shape;606;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7" name="Google Shape;607;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8" name="Google Shape;608;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9" name="Google Shape;609;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0" name="Google Shape;610;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1" name="Google Shape;611;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2" name="Google Shape;612;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3" name="Google Shape;613;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4" name="Google Shape;614;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5" name="Google Shape;615;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6" name="Google Shape;616;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7" name="Google Shape;617;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8" name="Google Shape;618;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9" name="Google Shape;619;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0" name="Google Shape;620;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1" name="Google Shape;621;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2" name="Google Shape;622;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3" name="Google Shape;623;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4" name="Google Shape;624;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5" name="Google Shape;625;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6" name="Google Shape;626;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7" name="Google Shape;627;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8" name="Google Shape;628;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9" name="Google Shape;629;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0" name="Google Shape;630;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1" name="Google Shape;631;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2" name="Google Shape;632;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3" name="Google Shape;633;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4" name="Google Shape;634;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5" name="Google Shape;635;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6" name="Google Shape;636;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7" name="Google Shape;637;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8" name="Google Shape;638;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9" name="Google Shape;639;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0" name="Google Shape;640;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1" name="Google Shape;641;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2" name="Google Shape;642;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3" name="Google Shape;643;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4" name="Google Shape;644;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5" name="Google Shape;645;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6" name="Google Shape;646;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7" name="Google Shape;647;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8" name="Google Shape;648;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9" name="Google Shape;649;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0" name="Google Shape;650;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1" name="Google Shape;651;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2" name="Google Shape;652;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3" name="Google Shape;653;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4" name="Google Shape;654;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5" name="Google Shape;655;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6" name="Google Shape;656;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7" name="Google Shape;657;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8" name="Google Shape;658;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9" name="Google Shape;659;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0" name="Google Shape;660;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1" name="Google Shape;661;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2" name="Google Shape;662;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3" name="Google Shape;663;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4" name="Google Shape;664;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5" name="Google Shape;665;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6" name="Google Shape;666;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7" name="Google Shape;667;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8" name="Google Shape;668;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9" name="Google Shape;669;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0" name="Google Shape;670;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1" name="Google Shape;671;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2" name="Google Shape;672;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3" name="Google Shape;673;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4" name="Google Shape;674;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5" name="Google Shape;675;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6" name="Google Shape;676;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7" name="Google Shape;677;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8" name="Google Shape;678;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9" name="Google Shape;679;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0" name="Google Shape;680;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1" name="Google Shape;681;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2" name="Google Shape;682;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3" name="Google Shape;683;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4" name="Google Shape;684;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5" name="Google Shape;685;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6" name="Google Shape;686;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7" name="Google Shape;687;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8" name="Google Shape;688;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9" name="Google Shape;689;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0" name="Google Shape;690;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1" name="Google Shape;691;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2" name="Google Shape;692;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3" name="Google Shape;693;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4" name="Google Shape;694;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5" name="Google Shape;695;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6" name="Google Shape;696;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7" name="Google Shape;697;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8" name="Google Shape;698;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9" name="Google Shape;699;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0" name="Google Shape;700;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1" name="Google Shape;701;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2" name="Google Shape;702;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3" name="Google Shape;703;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4" name="Google Shape;704;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5" name="Google Shape;705;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6" name="Google Shape;706;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7" name="Google Shape;707;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 name="Google Shape;708;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 name="Google Shape;709;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0" name="Google Shape;710;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 name="Google Shape;711;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2" name="Google Shape;712;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3" name="Google Shape;713;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4" name="Google Shape;714;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5" name="Google Shape;715;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 name="Google Shape;716;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7" name="Google Shape;717;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8" name="Google Shape;718;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9" name="Google Shape;719;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0" name="Google Shape;720;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1" name="Google Shape;721;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2" name="Google Shape;722;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3" name="Google Shape;723;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 name="Google Shape;724;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 name="Google Shape;725;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 name="Google Shape;726;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7" name="Google Shape;727;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 name="Google Shape;728;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 name="Google Shape;729;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 name="Google Shape;730;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 name="Google Shape;731;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2" name="Google Shape;732;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3" name="Google Shape;733;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4" name="Google Shape;734;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5" name="Google Shape;735;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6" name="Google Shape;736;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7" name="Google Shape;737;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8" name="Google Shape;738;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9" name="Google Shape;739;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0" name="Google Shape;740;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1" name="Google Shape;741;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2" name="Google Shape;742;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3" name="Google Shape;743;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4" name="Google Shape;744;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5" name="Google Shape;745;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6" name="Google Shape;746;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7" name="Google Shape;747;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8" name="Google Shape;748;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9" name="Google Shape;749;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0" name="Google Shape;750;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1" name="Google Shape;751;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2" name="Google Shape;752;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3" name="Google Shape;753;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4" name="Google Shape;754;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5" name="Google Shape;755;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6" name="Google Shape;756;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7" name="Google Shape;757;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8" name="Google Shape;758;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9" name="Google Shape;759;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0" name="Google Shape;760;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1" name="Google Shape;761;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2" name="Google Shape;762;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3" name="Google Shape;763;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4" name="Google Shape;764;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5" name="Google Shape;765;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6" name="Google Shape;766;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7" name="Google Shape;767;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8" name="Google Shape;768;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9" name="Google Shape;769;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0" name="Google Shape;770;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1" name="Google Shape;771;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2" name="Google Shape;772;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3" name="Google Shape;773;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4" name="Google Shape;774;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5" name="Google Shape;775;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6" name="Google Shape;776;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7" name="Google Shape;777;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8" name="Google Shape;778;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9" name="Google Shape;779;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0" name="Google Shape;780;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1" name="Google Shape;781;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2" name="Google Shape;782;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3" name="Google Shape;783;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4" name="Google Shape;784;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5" name="Google Shape;785;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6" name="Google Shape;786;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7" name="Google Shape;787;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8" name="Google Shape;788;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9" name="Google Shape;789;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0" name="Google Shape;790;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1" name="Google Shape;791;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2" name="Google Shape;792;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3" name="Google Shape;793;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4" name="Google Shape;794;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5" name="Google Shape;795;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6" name="Google Shape;796;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7" name="Google Shape;797;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8" name="Google Shape;798;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9" name="Google Shape;799;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0" name="Google Shape;800;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1" name="Google Shape;801;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2" name="Google Shape;802;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3" name="Google Shape;803;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4" name="Google Shape;804;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5" name="Google Shape;805;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6" name="Google Shape;806;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7" name="Google Shape;807;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8" name="Google Shape;808;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9" name="Google Shape;809;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0" name="Google Shape;810;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1" name="Google Shape;811;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2" name="Google Shape;812;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3" name="Google Shape;813;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4" name="Google Shape;814;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5" name="Google Shape;815;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6" name="Google Shape;816;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7" name="Google Shape;817;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8" name="Google Shape;818;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9" name="Google Shape;819;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0" name="Google Shape;820;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1" name="Google Shape;821;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2" name="Google Shape;822;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3" name="Google Shape;823;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4" name="Google Shape;824;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5" name="Google Shape;825;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6" name="Google Shape;826;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7" name="Google Shape;827;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8" name="Google Shape;828;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9" name="Google Shape;829;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0" name="Google Shape;830;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1" name="Google Shape;831;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2" name="Google Shape;832;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3" name="Google Shape;833;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4" name="Google Shape;834;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5" name="Google Shape;835;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6" name="Google Shape;836;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7" name="Google Shape;837;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8" name="Google Shape;838;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9" name="Google Shape;839;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0" name="Google Shape;840;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1" name="Google Shape;841;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2" name="Google Shape;842;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3" name="Google Shape;843;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4" name="Google Shape;844;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5" name="Google Shape;845;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6" name="Google Shape;846;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7" name="Google Shape;847;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8" name="Google Shape;848;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9" name="Google Shape;849;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0" name="Google Shape;850;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1" name="Google Shape;851;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2" name="Google Shape;852;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3" name="Google Shape;853;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4" name="Google Shape;854;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5" name="Google Shape;855;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6" name="Google Shape;856;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7" name="Google Shape;857;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8" name="Google Shape;858;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9" name="Google Shape;859;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0" name="Google Shape;860;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1" name="Google Shape;861;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2" name="Google Shape;862;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3" name="Google Shape;863;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4" name="Google Shape;864;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5" name="Google Shape;865;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6" name="Google Shape;866;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7" name="Google Shape;867;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8" name="Google Shape;868;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9" name="Google Shape;869;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0" name="Google Shape;870;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1" name="Google Shape;871;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2" name="Google Shape;872;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3" name="Google Shape;873;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4" name="Google Shape;874;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5" name="Google Shape;875;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6" name="Google Shape;876;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7" name="Google Shape;877;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8" name="Google Shape;878;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9" name="Google Shape;879;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0" name="Google Shape;880;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1" name="Google Shape;881;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2" name="Google Shape;882;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3" name="Google Shape;883;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4" name="Google Shape;884;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5" name="Google Shape;885;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6" name="Google Shape;886;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7" name="Google Shape;887;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8" name="Google Shape;888;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9" name="Google Shape;889;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0" name="Google Shape;890;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2" name="Google Shape;892;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3" name="Google Shape;893;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4" name="Google Shape;894;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5" name="Google Shape;895;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6" name="Google Shape;896;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7" name="Google Shape;897;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8" name="Google Shape;898;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9" name="Google Shape;899;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0" name="Google Shape;900;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1" name="Google Shape;901;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2" name="Google Shape;902;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3" name="Google Shape;903;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4" name="Google Shape;904;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5" name="Google Shape;905;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6" name="Google Shape;906;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7" name="Google Shape;907;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8" name="Google Shape;908;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9" name="Google Shape;909;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0" name="Google Shape;910;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1" name="Google Shape;911;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2" name="Google Shape;912;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4" name="Google Shape;914;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5" name="Google Shape;915;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8" name="Google Shape;918;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9" name="Google Shape;919;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6" name="Google Shape;926;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7" name="Google Shape;927;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9" name="Google Shape;929;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0" name="Google Shape;930;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3" name="Google Shape;933;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4" name="Google Shape;934;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5" name="Google Shape;935;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6" name="Google Shape;936;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9" name="Google Shape;939;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0" name="Google Shape;940;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1" name="Google Shape;941;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2" name="Google Shape;942;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3" name="Google Shape;943;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4" name="Google Shape;944;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5" name="Google Shape;945;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6" name="Google Shape;946;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7" name="Google Shape;947;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8" name="Google Shape;948;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9" name="Google Shape;949;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0" name="Google Shape;950;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1" name="Google Shape;951;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3" name="Google Shape;953;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4" name="Google Shape;954;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5" name="Google Shape;955;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8" name="Google Shape;958;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9" name="Google Shape;959;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0" name="Google Shape;960;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1" name="Google Shape;961;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4" name="Google Shape;964;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5" name="Google Shape;965;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6" name="Google Shape;966;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7" name="Google Shape;967;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8" name="Google Shape;968;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0" name="Google Shape;970;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1" name="Google Shape;971;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4" name="Google Shape;974;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5" name="Google Shape;975;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6" name="Google Shape;976;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8" name="Google Shape;978;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9" name="Google Shape;979;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2" name="Google Shape;982;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3" name="Google Shape;983;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4" name="Google Shape;984;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6" name="Google Shape;986;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7" name="Google Shape;987;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8" name="Google Shape;988;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9" name="Google Shape;989;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0" name="Google Shape;990;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1" name="Google Shape;991;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2" name="Google Shape;992;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3" name="Google Shape;993;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4" name="Google Shape;994;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8" name="Google Shape;998;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9" name="Google Shape;999;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2" name="Google Shape;1002;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4" name="Google Shape;1004;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5" name="Google Shape;1005;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6" name="Google Shape;1006;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7" name="Google Shape;1007;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8" name="Google Shape;1008;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9" name="Google Shape;1009;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0" name="Google Shape;1010;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1" name="Google Shape;1011;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2" name="Google Shape;1012;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3" name="Google Shape;1013;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4" name="Google Shape;1014;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5" name="Google Shape;1015;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6" name="Google Shape;1016;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7" name="Google Shape;1017;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8" name="Google Shape;1018;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9" name="Google Shape;1019;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0" name="Google Shape;1020;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1" name="Google Shape;1021;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2" name="Google Shape;1022;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4" name="Google Shape;1024;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5" name="Google Shape;1025;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6" name="Google Shape;1026;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8" name="Google Shape;1028;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9" name="Google Shape;1029;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0" name="Google Shape;1030;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2" name="Google Shape;1032;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3" name="Google Shape;1033;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4" name="Google Shape;1034;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6" name="Google Shape;1036;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7" name="Google Shape;1037;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0" name="Google Shape;1040;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2" name="Google Shape;1042;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3" name="Google Shape;1043;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6" name="Google Shape;1046;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1" name="Google Shape;1051;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2" name="Google Shape;1052;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4" name="Google Shape;1054;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5" name="Google Shape;1055;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6" name="Google Shape;1056;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8" name="Google Shape;1058;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9" name="Google Shape;1059;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1" name="Google Shape;1061;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2" name="Google Shape;1062;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3" name="Google Shape;1063;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4" name="Google Shape;1064;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5" name="Google Shape;1065;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6" name="Google Shape;1066;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7" name="Google Shape;1067;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8" name="Google Shape;1068;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9" name="Google Shape;1069;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0" name="Google Shape;1070;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1" name="Google Shape;1071;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2" name="Google Shape;1072;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3" name="Google Shape;1073;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4" name="Google Shape;1074;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5" name="Google Shape;1075;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6" name="Google Shape;1076;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7" name="Google Shape;1077;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8" name="Google Shape;1078;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9" name="Google Shape;1079;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0" name="Google Shape;1080;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3" name="Google Shape;1083;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4" name="Google Shape;1084;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5" name="Google Shape;1085;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7" name="Google Shape;1087;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8" name="Google Shape;1088;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9" name="Google Shape;1089;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0" name="Google Shape;1090;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1" name="Google Shape;1091;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2" name="Google Shape;1092;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3" name="Google Shape;1093;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4" name="Google Shape;1094;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5" name="Google Shape;1095;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6" name="Google Shape;1096;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7" name="Google Shape;1097;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8" name="Google Shape;1098;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9" name="Google Shape;1099;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0" name="Google Shape;1100;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1" name="Google Shape;1101;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2" name="Google Shape;1102;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3" name="Google Shape;1103;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4" name="Google Shape;1104;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5" name="Google Shape;1105;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6" name="Google Shape;1106;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7" name="Google Shape;1107;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8" name="Google Shape;1108;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9" name="Google Shape;1109;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0" name="Google Shape;1110;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1" name="Google Shape;1111;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2" name="Google Shape;1112;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3" name="Google Shape;1113;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4" name="Google Shape;1114;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5" name="Google Shape;1115;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6" name="Google Shape;1116;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7" name="Google Shape;1117;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8" name="Google Shape;1118;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9" name="Google Shape;1119;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0" name="Google Shape;1120;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1" name="Google Shape;1121;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2" name="Google Shape;1122;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3" name="Google Shape;1123;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4" name="Google Shape;1124;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5" name="Google Shape;1125;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6" name="Google Shape;1126;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7" name="Google Shape;1127;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8" name="Google Shape;1128;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9" name="Google Shape;1129;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0" name="Google Shape;1130;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1" name="Google Shape;1131;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2" name="Google Shape;1132;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3" name="Google Shape;1133;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4" name="Google Shape;1134;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5" name="Google Shape;1135;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6" name="Google Shape;1136;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7" name="Google Shape;1137;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8" name="Google Shape;1138;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9" name="Google Shape;1139;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0" name="Google Shape;1140;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1" name="Google Shape;1141;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2" name="Google Shape;1142;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3" name="Google Shape;1143;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4" name="Google Shape;1144;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5" name="Google Shape;1145;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6" name="Google Shape;1146;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7" name="Google Shape;1147;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8" name="Google Shape;1148;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9" name="Google Shape;1149;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0" name="Google Shape;1150;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1" name="Google Shape;1151;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2" name="Google Shape;1152;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3" name="Google Shape;1153;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4" name="Google Shape;1154;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5" name="Google Shape;1155;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6" name="Google Shape;1156;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7" name="Google Shape;1157;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8" name="Google Shape;1158;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9" name="Google Shape;1159;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0" name="Google Shape;1160;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1" name="Google Shape;1161;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2" name="Google Shape;1162;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3" name="Google Shape;1163;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4" name="Google Shape;1164;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5" name="Google Shape;1165;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6" name="Google Shape;1166;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7" name="Google Shape;1167;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8" name="Google Shape;1168;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9" name="Google Shape;1169;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0" name="Google Shape;1170;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1" name="Google Shape;1171;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2" name="Google Shape;1172;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3" name="Google Shape;1173;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4" name="Google Shape;1174;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5" name="Google Shape;1175;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6" name="Google Shape;1176;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7" name="Google Shape;1177;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8" name="Google Shape;1178;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9" name="Google Shape;1179;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0" name="Google Shape;1180;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1" name="Google Shape;1181;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2" name="Google Shape;1182;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3" name="Google Shape;1183;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4" name="Google Shape;1184;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5" name="Google Shape;1185;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6" name="Google Shape;1186;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7" name="Google Shape;1187;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8" name="Google Shape;1188;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9" name="Google Shape;1189;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0" name="Google Shape;1190;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1" name="Google Shape;1191;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2" name="Google Shape;1192;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3" name="Google Shape;1193;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4" name="Google Shape;1194;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5" name="Google Shape;1195;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6" name="Google Shape;1196;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7" name="Google Shape;1197;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8" name="Google Shape;1198;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9" name="Google Shape;1199;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0" name="Google Shape;1200;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1" name="Google Shape;1201;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2" name="Google Shape;1202;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3" name="Google Shape;1203;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4" name="Google Shape;1204;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5" name="Google Shape;1205;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6" name="Google Shape;1206;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7" name="Google Shape;1207;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8" name="Google Shape;1208;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9" name="Google Shape;1209;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0" name="Google Shape;1210;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1" name="Google Shape;1211;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2" name="Google Shape;1212;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3" name="Google Shape;1213;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4" name="Google Shape;1214;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5" name="Google Shape;1215;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6" name="Google Shape;1216;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7" name="Google Shape;1217;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8" name="Google Shape;1218;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9" name="Google Shape;1219;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0" name="Google Shape;1220;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1" name="Google Shape;1221;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2" name="Google Shape;1222;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3" name="Google Shape;1223;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4" name="Google Shape;1224;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5" name="Google Shape;1225;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6" name="Google Shape;1226;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7" name="Google Shape;1227;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8" name="Google Shape;1228;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9" name="Google Shape;1229;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0" name="Google Shape;1230;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1" name="Google Shape;1231;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2" name="Google Shape;1232;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3" name="Google Shape;1233;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4" name="Google Shape;1234;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5" name="Google Shape;1235;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6" name="Google Shape;1236;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7" name="Google Shape;1237;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8" name="Google Shape;1238;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9" name="Google Shape;1239;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0" name="Google Shape;1240;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1" name="Google Shape;1241;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2" name="Google Shape;1242;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3" name="Google Shape;1243;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4" name="Google Shape;1244;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5" name="Google Shape;1245;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6" name="Google Shape;1246;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7" name="Google Shape;1247;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8" name="Google Shape;1248;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9" name="Google Shape;1249;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0" name="Google Shape;1250;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1" name="Google Shape;1251;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2" name="Google Shape;1252;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3" name="Google Shape;1253;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4" name="Google Shape;1254;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5" name="Google Shape;1255;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6" name="Google Shape;1256;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7" name="Google Shape;1257;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8" name="Google Shape;1258;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9" name="Google Shape;1259;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0" name="Google Shape;1260;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1" name="Google Shape;1261;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2" name="Google Shape;1262;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3" name="Google Shape;1263;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4" name="Google Shape;1264;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5" name="Google Shape;1265;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6" name="Google Shape;1266;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7" name="Google Shape;1267;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8" name="Google Shape;1268;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9" name="Google Shape;1269;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0" name="Google Shape;1270;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1" name="Google Shape;1271;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2" name="Google Shape;1272;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3" name="Google Shape;1273;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4" name="Google Shape;1274;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5" name="Google Shape;1275;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6" name="Google Shape;1276;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7" name="Google Shape;1277;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8" name="Google Shape;1278;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9" name="Google Shape;1279;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0" name="Google Shape;1280;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1" name="Google Shape;1281;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2" name="Google Shape;1282;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3" name="Google Shape;1283;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4" name="Google Shape;1284;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5" name="Google Shape;1285;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6" name="Google Shape;1286;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7" name="Google Shape;1287;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8" name="Google Shape;1288;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9" name="Google Shape;1289;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0" name="Google Shape;1290;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1" name="Google Shape;1291;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2" name="Google Shape;1292;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3" name="Google Shape;1293;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4" name="Google Shape;1294;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5" name="Google Shape;1295;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6" name="Google Shape;1296;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7" name="Google Shape;1297;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8" name="Google Shape;1298;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9" name="Google Shape;1299;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0" name="Google Shape;1300;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1" name="Google Shape;1301;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2" name="Google Shape;1302;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3" name="Google Shape;1303;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4" name="Google Shape;1304;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5" name="Google Shape;1305;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6" name="Google Shape;1306;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7" name="Google Shape;1307;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8" name="Google Shape;1308;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9" name="Google Shape;1309;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0" name="Google Shape;1310;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1" name="Google Shape;1311;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2" name="Google Shape;1312;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3" name="Google Shape;1313;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4" name="Google Shape;1314;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5" name="Google Shape;1315;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6" name="Google Shape;1316;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7" name="Google Shape;1317;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8" name="Google Shape;1318;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9" name="Google Shape;1319;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0" name="Google Shape;1320;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1" name="Google Shape;1321;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2" name="Google Shape;1322;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3" name="Google Shape;1323;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4" name="Google Shape;1324;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5" name="Google Shape;1325;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6" name="Google Shape;1326;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7" name="Google Shape;1327;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8" name="Google Shape;1328;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9" name="Google Shape;1329;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0" name="Google Shape;1330;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1" name="Google Shape;1331;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2" name="Google Shape;1332;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3" name="Google Shape;1333;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4" name="Google Shape;1334;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5" name="Google Shape;1335;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6" name="Google Shape;1336;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7" name="Google Shape;1337;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8" name="Google Shape;1338;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9" name="Google Shape;1339;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0" name="Google Shape;1340;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1" name="Google Shape;1341;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2" name="Google Shape;1342;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3" name="Google Shape;1343;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4" name="Google Shape;1344;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5" name="Google Shape;1345;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6" name="Google Shape;1346;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7" name="Google Shape;1347;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8" name="Google Shape;1348;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9" name="Google Shape;1349;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0" name="Google Shape;1350;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1" name="Google Shape;1351;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2" name="Google Shape;1352;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3" name="Google Shape;1353;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4" name="Google Shape;1354;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5" name="Google Shape;1355;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6" name="Google Shape;1356;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7" name="Google Shape;1357;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8" name="Google Shape;1358;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9" name="Google Shape;1359;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0" name="Google Shape;1360;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1" name="Google Shape;1361;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2" name="Google Shape;1362;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3" name="Google Shape;1363;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4" name="Google Shape;1364;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5" name="Google Shape;1365;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6" name="Google Shape;1366;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7" name="Google Shape;1367;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8" name="Google Shape;1368;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9" name="Google Shape;1369;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0" name="Google Shape;1370;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1" name="Google Shape;1371;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2" name="Google Shape;1372;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3" name="Google Shape;1373;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4" name="Google Shape;1374;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5" name="Google Shape;1375;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6" name="Google Shape;1376;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7" name="Google Shape;1377;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8" name="Google Shape;1378;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9" name="Google Shape;1379;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0" name="Google Shape;1380;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1" name="Google Shape;1381;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2" name="Google Shape;1382;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3" name="Google Shape;1383;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4" name="Google Shape;1384;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5" name="Google Shape;1385;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6" name="Google Shape;1386;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7" name="Google Shape;1387;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8" name="Google Shape;1388;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9" name="Google Shape;1389;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0" name="Google Shape;1390;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1" name="Google Shape;1391;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2" name="Google Shape;1392;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3" name="Google Shape;1393;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4" name="Google Shape;1394;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5" name="Google Shape;1395;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6" name="Google Shape;1396;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7" name="Google Shape;1397;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8" name="Google Shape;1398;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9" name="Google Shape;1399;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0" name="Google Shape;1400;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1" name="Google Shape;1401;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2" name="Google Shape;1402;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3" name="Google Shape;1403;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4" name="Google Shape;1404;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5" name="Google Shape;1405;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6" name="Google Shape;1406;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7" name="Google Shape;1407;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8" name="Google Shape;1408;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9" name="Google Shape;1409;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0" name="Google Shape;1410;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1" name="Google Shape;1411;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2" name="Google Shape;1412;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3" name="Google Shape;1413;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4" name="Google Shape;1414;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5" name="Google Shape;1415;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6" name="Google Shape;1416;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7" name="Google Shape;1417;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8" name="Google Shape;1418;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9" name="Google Shape;1419;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0" name="Google Shape;1420;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1" name="Google Shape;1421;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2" name="Google Shape;1422;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3" name="Google Shape;1423;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4" name="Google Shape;1424;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5" name="Google Shape;1425;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6" name="Google Shape;1426;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7" name="Google Shape;1427;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8" name="Google Shape;1428;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9" name="Google Shape;1429;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0" name="Google Shape;1430;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1" name="Google Shape;1431;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2" name="Google Shape;1432;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3" name="Google Shape;1433;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4" name="Google Shape;1434;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5" name="Google Shape;1435;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6" name="Google Shape;1436;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7" name="Google Shape;1437;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8" name="Google Shape;1438;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9" name="Google Shape;1439;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0" name="Google Shape;1440;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1" name="Google Shape;1441;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2" name="Google Shape;1442;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3" name="Google Shape;1443;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4" name="Google Shape;1444;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5" name="Google Shape;1445;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6" name="Google Shape;1446;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7" name="Google Shape;1447;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8" name="Google Shape;1448;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9" name="Google Shape;1449;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0" name="Google Shape;1450;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1" name="Google Shape;1451;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2" name="Google Shape;1452;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3" name="Google Shape;1453;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4" name="Google Shape;1454;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5" name="Google Shape;1455;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6" name="Google Shape;1456;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7" name="Google Shape;1457;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8" name="Google Shape;1458;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9" name="Google Shape;1459;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0" name="Google Shape;1460;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1" name="Google Shape;1461;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2" name="Google Shape;1462;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3" name="Google Shape;1463;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4" name="Google Shape;1464;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5" name="Google Shape;1465;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6" name="Google Shape;1466;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7" name="Google Shape;1467;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8" name="Google Shape;1468;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9" name="Google Shape;1469;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0" name="Google Shape;1470;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1" name="Google Shape;1471;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2" name="Google Shape;1472;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3" name="Google Shape;1473;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4" name="Google Shape;1474;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5" name="Google Shape;1475;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6" name="Google Shape;1476;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7" name="Google Shape;1477;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8" name="Google Shape;1478;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9" name="Google Shape;1479;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0" name="Google Shape;1480;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1" name="Google Shape;1481;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2" name="Google Shape;1482;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3" name="Google Shape;1483;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4" name="Google Shape;1484;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5" name="Google Shape;1485;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6" name="Google Shape;1486;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7" name="Google Shape;1487;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8" name="Google Shape;1488;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9" name="Google Shape;1489;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0" name="Google Shape;1490;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1" name="Google Shape;1491;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2" name="Google Shape;1492;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3" name="Google Shape;1493;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4" name="Google Shape;1494;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5" name="Google Shape;1495;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6" name="Google Shape;1496;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7" name="Google Shape;1497;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8" name="Google Shape;1498;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9" name="Google Shape;1499;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0" name="Google Shape;1500;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1" name="Google Shape;1501;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2" name="Google Shape;1502;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3" name="Google Shape;1503;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4" name="Google Shape;1504;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5" name="Google Shape;1505;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6" name="Google Shape;1506;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7" name="Google Shape;1507;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8" name="Google Shape;1508;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9" name="Google Shape;1509;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0" name="Google Shape;1510;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1" name="Google Shape;1511;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2" name="Google Shape;1512;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3" name="Google Shape;1513;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4" name="Google Shape;1514;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5" name="Google Shape;1515;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6" name="Google Shape;1516;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7" name="Google Shape;1517;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8" name="Google Shape;1518;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9" name="Google Shape;1519;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0" name="Google Shape;1520;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1" name="Google Shape;1521;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2" name="Google Shape;1522;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3" name="Google Shape;1523;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4" name="Google Shape;1524;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5" name="Google Shape;1525;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6" name="Google Shape;1526;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7" name="Google Shape;1527;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8" name="Google Shape;1528;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9" name="Google Shape;1529;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0" name="Google Shape;1530;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1" name="Google Shape;1531;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2" name="Google Shape;1532;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3" name="Google Shape;1533;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4" name="Google Shape;1534;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5" name="Google Shape;1535;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6" name="Google Shape;1536;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7" name="Google Shape;1537;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8" name="Google Shape;1538;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9" name="Google Shape;1539;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0" name="Google Shape;1540;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1" name="Google Shape;1541;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2" name="Google Shape;1542;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3" name="Google Shape;1543;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4" name="Google Shape;1544;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5" name="Google Shape;1545;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6" name="Google Shape;1546;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7" name="Google Shape;1547;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8" name="Google Shape;1548;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9" name="Google Shape;1549;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0" name="Google Shape;1550;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1" name="Google Shape;1551;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2" name="Google Shape;1552;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3" name="Google Shape;1553;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4" name="Google Shape;1554;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5" name="Google Shape;1555;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6" name="Google Shape;1556;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7" name="Google Shape;1557;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8" name="Google Shape;1558;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9" name="Google Shape;1559;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0" name="Google Shape;1560;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1" name="Google Shape;1561;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2" name="Google Shape;1562;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3" name="Google Shape;1563;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4" name="Google Shape;1564;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5" name="Google Shape;1565;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6" name="Google Shape;1566;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7" name="Google Shape;1567;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8" name="Google Shape;1568;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9" name="Google Shape;1569;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0" name="Google Shape;1570;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1" name="Google Shape;1571;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2" name="Google Shape;1572;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3" name="Google Shape;1573;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4" name="Google Shape;1574;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5" name="Google Shape;1575;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6" name="Google Shape;1576;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7" name="Google Shape;1577;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8" name="Google Shape;1578;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9" name="Google Shape;1579;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0" name="Google Shape;1580;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1" name="Google Shape;1581;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2" name="Google Shape;1582;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3" name="Google Shape;1583;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4" name="Google Shape;1584;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5" name="Google Shape;1585;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6" name="Google Shape;1586;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7" name="Google Shape;1587;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8" name="Google Shape;1588;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9" name="Google Shape;1589;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0" name="Google Shape;1590;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1" name="Google Shape;1591;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2" name="Google Shape;1592;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3" name="Google Shape;1593;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4" name="Google Shape;1594;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5" name="Google Shape;1595;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6" name="Google Shape;1596;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7" name="Google Shape;1597;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8" name="Google Shape;1598;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9" name="Google Shape;1599;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0" name="Google Shape;1600;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1" name="Google Shape;1601;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2" name="Google Shape;1602;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3" name="Google Shape;1603;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4" name="Google Shape;1604;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5" name="Google Shape;1605;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6" name="Google Shape;1606;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7" name="Google Shape;1607;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8" name="Google Shape;1608;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9" name="Google Shape;1609;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0" name="Google Shape;1610;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1" name="Google Shape;1611;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2" name="Google Shape;1612;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3" name="Google Shape;1613;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4" name="Google Shape;1614;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5" name="Google Shape;1615;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6" name="Google Shape;1616;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7" name="Google Shape;1617;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8" name="Google Shape;1618;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9" name="Google Shape;1619;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0" name="Google Shape;1620;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1" name="Google Shape;1621;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2" name="Google Shape;1622;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3" name="Google Shape;1623;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4" name="Google Shape;1624;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5" name="Google Shape;1625;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6" name="Google Shape;1626;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7" name="Google Shape;1627;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8" name="Google Shape;1628;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9" name="Google Shape;1629;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0" name="Google Shape;1630;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1" name="Google Shape;1631;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2" name="Google Shape;1632;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3" name="Google Shape;1633;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4" name="Google Shape;1634;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5" name="Google Shape;1635;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6" name="Google Shape;1636;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7" name="Google Shape;1637;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8" name="Google Shape;1638;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9" name="Google Shape;1639;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0" name="Google Shape;1640;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1" name="Google Shape;1641;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2" name="Google Shape;1642;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3" name="Google Shape;1643;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4" name="Google Shape;1644;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5" name="Google Shape;1645;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6" name="Google Shape;1646;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7" name="Google Shape;1647;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8" name="Google Shape;1648;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9" name="Google Shape;1649;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0" name="Google Shape;1650;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1" name="Google Shape;1651;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2" name="Google Shape;1652;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3" name="Google Shape;1653;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4" name="Google Shape;1654;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5" name="Google Shape;1655;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6" name="Google Shape;1656;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7" name="Google Shape;1657;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8" name="Google Shape;1658;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9" name="Google Shape;1659;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0" name="Google Shape;1660;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1" name="Google Shape;1661;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2" name="Google Shape;1662;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3" name="Google Shape;1663;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4" name="Google Shape;1664;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5" name="Google Shape;1665;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6" name="Google Shape;1666;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7" name="Google Shape;1667;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8" name="Google Shape;1668;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9" name="Google Shape;1669;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0" name="Google Shape;1670;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1" name="Google Shape;1671;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2" name="Google Shape;1672;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3" name="Google Shape;1673;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4" name="Google Shape;1674;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5" name="Google Shape;1675;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6" name="Google Shape;1676;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7" name="Google Shape;1677;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8" name="Google Shape;1678;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9" name="Google Shape;1679;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0" name="Google Shape;1680;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1" name="Google Shape;1681;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2" name="Google Shape;1682;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3" name="Google Shape;1683;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4" name="Google Shape;1684;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5" name="Google Shape;1685;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6" name="Google Shape;1686;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7" name="Google Shape;1687;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8" name="Google Shape;1688;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9" name="Google Shape;1689;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0" name="Google Shape;1690;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1" name="Google Shape;1691;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2" name="Google Shape;1692;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3" name="Google Shape;1693;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4" name="Google Shape;1694;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5" name="Google Shape;1695;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6" name="Google Shape;1696;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7" name="Google Shape;1697;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8" name="Google Shape;1698;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9" name="Google Shape;1699;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0" name="Google Shape;1700;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1" name="Google Shape;1701;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2" name="Google Shape;1702;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3" name="Google Shape;1703;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4" name="Google Shape;1704;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5" name="Google Shape;1705;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6" name="Google Shape;1706;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7" name="Google Shape;1707;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8" name="Google Shape;1708;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9" name="Google Shape;1709;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0" name="Google Shape;1710;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1" name="Google Shape;1711;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2" name="Google Shape;1712;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3" name="Google Shape;1713;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4" name="Google Shape;1714;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5" name="Google Shape;1715;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6" name="Google Shape;1716;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7" name="Google Shape;1717;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8" name="Google Shape;1718;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9" name="Google Shape;1719;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0" name="Google Shape;1720;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1" name="Google Shape;1721;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2" name="Google Shape;1722;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3" name="Google Shape;1723;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4" name="Google Shape;1724;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5" name="Google Shape;1725;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6" name="Google Shape;1726;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7" name="Google Shape;1727;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8" name="Google Shape;1728;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9" name="Google Shape;1729;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0" name="Google Shape;1730;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1" name="Google Shape;1731;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2" name="Google Shape;1732;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3" name="Google Shape;1733;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4" name="Google Shape;1734;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5" name="Google Shape;1735;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6" name="Google Shape;1736;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7" name="Google Shape;1737;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8" name="Google Shape;1738;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9" name="Google Shape;1739;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0" name="Google Shape;1740;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1" name="Google Shape;1741;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2" name="Google Shape;1742;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3" name="Google Shape;1743;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4" name="Google Shape;1744;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5" name="Google Shape;1745;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6" name="Google Shape;1746;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7" name="Google Shape;1747;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8" name="Google Shape;1748;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9" name="Google Shape;1749;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0" name="Google Shape;1750;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1" name="Google Shape;1751;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2" name="Google Shape;1752;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3" name="Google Shape;1753;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4" name="Google Shape;1754;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5" name="Google Shape;1755;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6" name="Google Shape;1756;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7" name="Google Shape;1757;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8" name="Google Shape;1758;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9" name="Google Shape;1759;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0" name="Google Shape;1760;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1" name="Google Shape;1761;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2" name="Google Shape;1762;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3" name="Google Shape;1763;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4" name="Google Shape;1764;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5" name="Google Shape;1765;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6" name="Google Shape;1766;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7" name="Google Shape;1767;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8" name="Google Shape;1768;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9" name="Google Shape;1769;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0" name="Google Shape;1770;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1" name="Google Shape;1771;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2" name="Google Shape;1772;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3" name="Google Shape;1773;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4" name="Google Shape;1774;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5" name="Google Shape;1775;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6" name="Google Shape;1776;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7" name="Google Shape;1777;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8" name="Google Shape;1778;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9" name="Google Shape;1779;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0" name="Google Shape;1780;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1" name="Google Shape;1781;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2" name="Google Shape;1782;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3" name="Google Shape;1783;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4" name="Google Shape;1784;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5" name="Google Shape;1785;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6" name="Google Shape;1786;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7" name="Google Shape;1787;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8" name="Google Shape;1788;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9" name="Google Shape;1789;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0" name="Google Shape;1790;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1" name="Google Shape;1791;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2" name="Google Shape;1792;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3" name="Google Shape;1793;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4" name="Google Shape;1794;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5" name="Google Shape;1795;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6" name="Google Shape;1796;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7" name="Google Shape;1797;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8" name="Google Shape;1798;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9" name="Google Shape;1799;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0" name="Google Shape;1800;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1" name="Google Shape;1801;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2" name="Google Shape;1802;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3" name="Google Shape;1803;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4" name="Google Shape;1804;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5" name="Google Shape;1805;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6" name="Google Shape;1806;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7" name="Google Shape;1807;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8" name="Google Shape;1808;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9" name="Google Shape;1809;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0" name="Google Shape;1810;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1" name="Google Shape;1811;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2" name="Google Shape;1812;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3" name="Google Shape;1813;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4" name="Google Shape;1814;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5" name="Google Shape;1815;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6" name="Google Shape;1816;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7" name="Google Shape;1817;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8" name="Google Shape;1818;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9" name="Google Shape;1819;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0" name="Google Shape;1820;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1" name="Google Shape;1821;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2" name="Google Shape;1822;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3" name="Google Shape;1823;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4" name="Google Shape;1824;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5" name="Google Shape;1825;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6" name="Google Shape;1826;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7" name="Google Shape;1827;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8" name="Google Shape;1828;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9" name="Google Shape;1829;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0" name="Google Shape;1830;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1" name="Google Shape;1831;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2" name="Google Shape;1832;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3" name="Google Shape;1833;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4" name="Google Shape;1834;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5" name="Google Shape;1835;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6" name="Google Shape;1836;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7" name="Google Shape;1837;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8" name="Google Shape;1838;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9" name="Google Shape;1839;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0" name="Google Shape;1840;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1" name="Google Shape;1841;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2" name="Google Shape;1842;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3" name="Google Shape;1843;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4" name="Google Shape;1844;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5" name="Google Shape;1845;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6" name="Google Shape;1846;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7" name="Google Shape;1847;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8" name="Google Shape;1848;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9" name="Google Shape;1849;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0" name="Google Shape;1850;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1" name="Google Shape;1851;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2" name="Google Shape;1852;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3" name="Google Shape;1853;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4" name="Google Shape;1854;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5" name="Google Shape;1855;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6" name="Google Shape;1856;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7" name="Google Shape;1857;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8" name="Google Shape;1858;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9" name="Google Shape;1859;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0" name="Google Shape;1860;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1" name="Google Shape;1861;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2" name="Google Shape;1862;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3" name="Google Shape;1863;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4" name="Google Shape;1864;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5" name="Google Shape;1865;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6" name="Google Shape;1866;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7" name="Google Shape;1867;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8" name="Google Shape;1868;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9" name="Google Shape;1869;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0" name="Google Shape;1870;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1" name="Google Shape;1871;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2" name="Google Shape;1872;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3" name="Google Shape;1873;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4" name="Google Shape;1874;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5" name="Google Shape;1875;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6" name="Google Shape;1876;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7" name="Google Shape;1877;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8" name="Google Shape;1878;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9" name="Google Shape;1879;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0" name="Google Shape;1880;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1" name="Google Shape;1881;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2" name="Google Shape;1882;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3" name="Google Shape;1883;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4" name="Google Shape;1884;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5" name="Google Shape;1885;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6" name="Google Shape;1886;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7" name="Google Shape;1887;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8" name="Google Shape;1888;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9" name="Google Shape;1889;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0" name="Google Shape;1890;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1" name="Google Shape;1891;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2" name="Google Shape;1892;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3" name="Google Shape;1893;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4" name="Google Shape;1894;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5" name="Google Shape;1895;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6" name="Google Shape;1896;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7" name="Google Shape;1897;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8" name="Google Shape;1898;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9" name="Google Shape;1899;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0" name="Google Shape;1900;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1" name="Google Shape;1901;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2" name="Google Shape;1902;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3" name="Google Shape;1903;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4" name="Google Shape;1904;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5" name="Google Shape;1905;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6" name="Google Shape;1906;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7" name="Google Shape;1907;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8" name="Google Shape;1908;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9" name="Google Shape;1909;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0" name="Google Shape;1910;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1" name="Google Shape;1911;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2" name="Google Shape;1912;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3" name="Google Shape;1913;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4" name="Google Shape;1914;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5" name="Google Shape;1915;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6" name="Google Shape;1916;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7" name="Google Shape;1917;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8" name="Google Shape;1918;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9" name="Google Shape;1919;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0" name="Google Shape;1920;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1" name="Google Shape;1921;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2" name="Google Shape;1922;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3" name="Google Shape;1923;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4" name="Google Shape;1924;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5" name="Google Shape;1925;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6" name="Google Shape;1926;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7" name="Google Shape;1927;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8" name="Google Shape;1928;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9" name="Google Shape;1929;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0" name="Google Shape;1930;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1" name="Google Shape;1931;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2" name="Google Shape;1932;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3" name="Google Shape;1933;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4" name="Google Shape;1934;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5" name="Google Shape;1935;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6" name="Google Shape;1936;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7" name="Google Shape;1937;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8" name="Google Shape;1938;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9" name="Google Shape;1939;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0" name="Google Shape;1940;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1" name="Google Shape;1941;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2" name="Google Shape;1942;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3" name="Google Shape;1943;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4" name="Google Shape;1944;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5" name="Google Shape;1945;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6" name="Google Shape;1946;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7" name="Google Shape;1947;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8" name="Google Shape;1948;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9" name="Google Shape;1949;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0" name="Google Shape;1950;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1" name="Google Shape;1951;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2" name="Google Shape;1952;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3" name="Google Shape;1953;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4" name="Google Shape;1954;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5" name="Google Shape;1955;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6" name="Google Shape;1956;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7" name="Google Shape;1957;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8" name="Google Shape;1958;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9" name="Google Shape;1959;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0" name="Google Shape;1960;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1" name="Google Shape;1961;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2" name="Google Shape;1962;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3" name="Google Shape;1963;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4" name="Google Shape;1964;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5" name="Google Shape;1965;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6" name="Google Shape;1966;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7" name="Google Shape;1967;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8" name="Google Shape;1968;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9" name="Google Shape;1969;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0" name="Google Shape;1970;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1" name="Google Shape;1971;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2" name="Google Shape;1972;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3" name="Google Shape;1973;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4" name="Google Shape;1974;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5" name="Google Shape;1975;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6" name="Google Shape;1976;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7" name="Google Shape;1977;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8" name="Google Shape;1978;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9" name="Google Shape;1979;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0" name="Google Shape;1980;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1" name="Google Shape;1981;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2" name="Google Shape;1982;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3" name="Google Shape;1983;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4" name="Google Shape;1984;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5" name="Google Shape;1985;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6" name="Google Shape;1986;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7" name="Google Shape;1987;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8" name="Google Shape;1988;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9" name="Google Shape;1989;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0" name="Google Shape;1990;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1" name="Google Shape;1991;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2" name="Google Shape;1992;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3" name="Google Shape;1993;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4" name="Google Shape;1994;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5" name="Google Shape;1995;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6" name="Google Shape;1996;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7" name="Google Shape;1997;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8" name="Google Shape;1998;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9" name="Google Shape;1999;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0" name="Google Shape;2000;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1" name="Google Shape;2001;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2" name="Google Shape;2002;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3" name="Google Shape;2003;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4" name="Google Shape;2004;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5" name="Google Shape;2005;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6" name="Google Shape;2006;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7" name="Google Shape;2007;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8" name="Google Shape;2008;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9" name="Google Shape;2009;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0" name="Google Shape;2010;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1" name="Google Shape;2011;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2" name="Google Shape;2012;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3" name="Google Shape;2013;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4" name="Google Shape;2014;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5" name="Google Shape;2015;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6" name="Google Shape;2016;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7" name="Google Shape;2017;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8" name="Google Shape;2018;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9" name="Google Shape;2019;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0" name="Google Shape;2020;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1" name="Google Shape;2021;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2" name="Google Shape;2022;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3" name="Google Shape;2023;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4" name="Google Shape;2024;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5" name="Google Shape;2025;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6" name="Google Shape;2026;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7" name="Google Shape;2027;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8" name="Google Shape;2028;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29" name="Google Shape;2029;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0" name="Google Shape;2030;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1" name="Google Shape;2031;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2" name="Google Shape;2032;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3" name="Google Shape;2033;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4" name="Google Shape;2034;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5" name="Google Shape;2035;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6" name="Google Shape;2036;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7" name="Google Shape;2037;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8" name="Google Shape;2038;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9" name="Google Shape;2039;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0" name="Google Shape;2040;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1" name="Google Shape;2041;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2" name="Google Shape;2042;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3" name="Google Shape;2043;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4" name="Google Shape;2044;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5" name="Google Shape;2045;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6" name="Google Shape;2046;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7" name="Google Shape;2047;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8" name="Google Shape;2048;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9" name="Google Shape;2049;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0" name="Google Shape;2050;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1" name="Google Shape;2051;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2" name="Google Shape;2052;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3" name="Google Shape;2053;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4" name="Google Shape;2054;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5" name="Google Shape;2055;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6" name="Google Shape;2056;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7" name="Google Shape;2057;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8" name="Google Shape;2058;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59" name="Google Shape;2059;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0" name="Google Shape;2060;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1" name="Google Shape;2061;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2" name="Google Shape;2062;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3" name="Google Shape;2063;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4" name="Google Shape;2064;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5" name="Google Shape;2065;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6" name="Google Shape;2066;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7" name="Google Shape;2067;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8" name="Google Shape;2068;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69" name="Google Shape;2069;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0" name="Google Shape;2070;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1" name="Google Shape;2071;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2" name="Google Shape;2072;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3" name="Google Shape;2073;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4" name="Google Shape;2074;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5" name="Google Shape;2075;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6" name="Google Shape;2076;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7" name="Google Shape;2077;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8" name="Google Shape;2078;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79" name="Google Shape;2079;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0" name="Google Shape;2080;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1" name="Google Shape;2081;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2" name="Google Shape;2082;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3" name="Google Shape;2083;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4" name="Google Shape;2084;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5" name="Google Shape;2085;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6" name="Google Shape;2086;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7" name="Google Shape;2087;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8" name="Google Shape;2088;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89" name="Google Shape;2089;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0" name="Google Shape;2090;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1" name="Google Shape;2091;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2" name="Google Shape;2092;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3" name="Google Shape;2093;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4" name="Google Shape;2094;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5" name="Google Shape;2095;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6" name="Google Shape;2096;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7" name="Google Shape;2097;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8" name="Google Shape;2098;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99" name="Google Shape;2099;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0" name="Google Shape;2100;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1" name="Google Shape;2101;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2" name="Google Shape;2102;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3" name="Google Shape;2103;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4" name="Google Shape;2104;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5" name="Google Shape;2105;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6" name="Google Shape;2106;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7" name="Google Shape;2107;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8" name="Google Shape;2108;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09" name="Google Shape;2109;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0" name="Google Shape;2110;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1" name="Google Shape;2111;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2" name="Google Shape;2112;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3" name="Google Shape;2113;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4" name="Google Shape;2114;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5" name="Google Shape;2115;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6" name="Google Shape;2116;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7" name="Google Shape;2117;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8" name="Google Shape;2118;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19" name="Google Shape;2119;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20" name="Google Shape;2120;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121" name="Google Shape;2121;p77"/>
          <p:cNvSpPr txBox="1"/>
          <p:nvPr/>
        </p:nvSpPr>
        <p:spPr>
          <a:xfrm>
            <a:off x="5947200" y="3272575"/>
            <a:ext cx="30000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dk2"/>
                </a:solidFill>
                <a:latin typeface="Orbitron Black"/>
                <a:ea typeface="Orbitron Black"/>
                <a:cs typeface="Orbitron Black"/>
                <a:sym typeface="Orbitron Black"/>
              </a:rPr>
              <a:t>85</a:t>
            </a:r>
            <a:r>
              <a:rPr lang="en" sz="3100">
                <a:solidFill>
                  <a:schemeClr val="dk2"/>
                </a:solidFill>
                <a:latin typeface="Orbitron Black"/>
                <a:ea typeface="Orbitron Black"/>
                <a:cs typeface="Orbitron Black"/>
                <a:sym typeface="Orbitron Black"/>
              </a:rPr>
              <a:t> Million</a:t>
            </a:r>
            <a:endParaRPr sz="3100">
              <a:solidFill>
                <a:schemeClr val="dk2"/>
              </a:solidFill>
              <a:latin typeface="Orbitron Black"/>
              <a:ea typeface="Orbitron Black"/>
              <a:cs typeface="Orbitron Black"/>
              <a:sym typeface="Orbitron Black"/>
            </a:endParaRPr>
          </a:p>
          <a:p>
            <a:pPr indent="0" lvl="0" marL="0" rtl="0" algn="ctr">
              <a:spcBef>
                <a:spcPts val="0"/>
              </a:spcBef>
              <a:spcAft>
                <a:spcPts val="0"/>
              </a:spcAft>
              <a:buNone/>
            </a:pPr>
            <a:r>
              <a:rPr lang="en" sz="3100">
                <a:solidFill>
                  <a:schemeClr val="accent6"/>
                </a:solidFill>
                <a:latin typeface="Orbitron Black"/>
                <a:ea typeface="Orbitron Black"/>
                <a:cs typeface="Orbitron Black"/>
                <a:sym typeface="Orbitron Black"/>
              </a:rPr>
              <a:t>By 2030</a:t>
            </a:r>
            <a:endParaRPr sz="3100">
              <a:solidFill>
                <a:schemeClr val="accent6"/>
              </a:solidFill>
              <a:latin typeface="Orbitron Black"/>
              <a:ea typeface="Orbitron Black"/>
              <a:cs typeface="Orbitron Black"/>
              <a:sym typeface="Orbitron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5" name="Shape 2125"/>
        <p:cNvGrpSpPr/>
        <p:nvPr/>
      </p:nvGrpSpPr>
      <p:grpSpPr>
        <a:xfrm>
          <a:off x="0" y="0"/>
          <a:ext cx="0" cy="0"/>
          <a:chOff x="0" y="0"/>
          <a:chExt cx="0" cy="0"/>
        </a:xfrm>
      </p:grpSpPr>
      <p:sp>
        <p:nvSpPr>
          <p:cNvPr id="2126" name="Google Shape;2126;p78"/>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who will build the Metaverse?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79"/>
          <p:cNvSpPr txBox="1"/>
          <p:nvPr>
            <p:ph type="title"/>
          </p:nvPr>
        </p:nvSpPr>
        <p:spPr>
          <a:xfrm>
            <a:off x="430950" y="535000"/>
            <a:ext cx="8282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Global</a:t>
            </a:r>
            <a:r>
              <a:rPr lang="en"/>
              <a:t> Mass</a:t>
            </a:r>
            <a:r>
              <a:rPr lang="en"/>
              <a:t> Developer Training Program will Solve the Talent Shortage</a:t>
            </a:r>
            <a:endParaRPr/>
          </a:p>
        </p:txBody>
      </p:sp>
      <p:grpSp>
        <p:nvGrpSpPr>
          <p:cNvPr id="2132" name="Google Shape;2132;p79"/>
          <p:cNvGrpSpPr/>
          <p:nvPr/>
        </p:nvGrpSpPr>
        <p:grpSpPr>
          <a:xfrm>
            <a:off x="2031256" y="1662700"/>
            <a:ext cx="5081484" cy="2812761"/>
            <a:chOff x="2654821" y="2311071"/>
            <a:chExt cx="2279715" cy="1262120"/>
          </a:xfrm>
        </p:grpSpPr>
        <p:grpSp>
          <p:nvGrpSpPr>
            <p:cNvPr id="2133" name="Google Shape;2133;p79"/>
            <p:cNvGrpSpPr/>
            <p:nvPr/>
          </p:nvGrpSpPr>
          <p:grpSpPr>
            <a:xfrm>
              <a:off x="4034269" y="2840745"/>
              <a:ext cx="40212" cy="36437"/>
              <a:chOff x="4293400" y="2574725"/>
              <a:chExt cx="84425" cy="80100"/>
            </a:xfrm>
          </p:grpSpPr>
          <p:sp>
            <p:nvSpPr>
              <p:cNvPr id="2134" name="Google Shape;2134;p7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dk1"/>
              </a:solidFill>
              <a:ln cap="flat" cmpd="sng" w="9525">
                <a:solidFill>
                  <a:schemeClr val="dk2"/>
                </a:solidFill>
                <a:prstDash val="solid"/>
                <a:round/>
                <a:headEnd len="med" w="med" type="none"/>
                <a:tailEnd len="med" w="med" type="none"/>
              </a:ln>
            </p:spPr>
          </p:sp>
          <p:sp>
            <p:nvSpPr>
              <p:cNvPr id="2135" name="Google Shape;2135;p7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79"/>
            <p:cNvGrpSpPr/>
            <p:nvPr/>
          </p:nvGrpSpPr>
          <p:grpSpPr>
            <a:xfrm>
              <a:off x="3894606" y="2334874"/>
              <a:ext cx="913198" cy="518984"/>
              <a:chOff x="4000175" y="1462675"/>
              <a:chExt cx="1917275" cy="1140875"/>
            </a:xfrm>
          </p:grpSpPr>
          <p:sp>
            <p:nvSpPr>
              <p:cNvPr id="2137" name="Google Shape;2137;p7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dk1"/>
              </a:solidFill>
              <a:ln cap="flat" cmpd="sng" w="9525">
                <a:solidFill>
                  <a:schemeClr val="dk2"/>
                </a:solidFill>
                <a:prstDash val="solid"/>
                <a:round/>
                <a:headEnd len="med" w="med" type="none"/>
                <a:tailEnd len="med" w="med" type="none"/>
              </a:ln>
            </p:spPr>
          </p:sp>
          <p:grpSp>
            <p:nvGrpSpPr>
              <p:cNvPr id="2138" name="Google Shape;2138;p79"/>
              <p:cNvGrpSpPr/>
              <p:nvPr/>
            </p:nvGrpSpPr>
            <p:grpSpPr>
              <a:xfrm>
                <a:off x="4000175" y="1462675"/>
                <a:ext cx="1917275" cy="1140875"/>
                <a:chOff x="4000175" y="1462675"/>
                <a:chExt cx="1917275" cy="1140875"/>
              </a:xfrm>
            </p:grpSpPr>
            <p:sp>
              <p:nvSpPr>
                <p:cNvPr id="2139" name="Google Shape;2139;p7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cap="flat" cmpd="sng" w="9525">
                  <a:solidFill>
                    <a:schemeClr val="dk2"/>
                  </a:solidFill>
                  <a:prstDash val="solid"/>
                  <a:round/>
                  <a:headEnd len="med" w="med" type="none"/>
                  <a:tailEnd len="med" w="med" type="none"/>
                </a:ln>
              </p:spPr>
            </p:sp>
            <p:sp>
              <p:nvSpPr>
                <p:cNvPr id="2140" name="Google Shape;2140;p7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44" name="Google Shape;2144;p7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45" name="Google Shape;2145;p79"/>
            <p:cNvGrpSpPr/>
            <p:nvPr/>
          </p:nvGrpSpPr>
          <p:grpSpPr>
            <a:xfrm>
              <a:off x="3875768" y="2846704"/>
              <a:ext cx="44796" cy="47366"/>
              <a:chOff x="3960625" y="2587825"/>
              <a:chExt cx="94050" cy="104125"/>
            </a:xfrm>
          </p:grpSpPr>
          <p:sp>
            <p:nvSpPr>
              <p:cNvPr id="2146" name="Google Shape;2146;p7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dk1"/>
              </a:solidFill>
              <a:ln cap="flat" cmpd="sng" w="9525">
                <a:solidFill>
                  <a:schemeClr val="dk2"/>
                </a:solidFill>
                <a:prstDash val="solid"/>
                <a:round/>
                <a:headEnd len="med" w="med" type="none"/>
                <a:tailEnd len="med" w="med" type="none"/>
              </a:ln>
            </p:spPr>
          </p:sp>
          <p:sp>
            <p:nvSpPr>
              <p:cNvPr id="2147" name="Google Shape;2147;p7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79"/>
            <p:cNvGrpSpPr/>
            <p:nvPr/>
          </p:nvGrpSpPr>
          <p:grpSpPr>
            <a:xfrm>
              <a:off x="3782759" y="2807162"/>
              <a:ext cx="82686" cy="85487"/>
              <a:chOff x="3765350" y="2500900"/>
              <a:chExt cx="173600" cy="187925"/>
            </a:xfrm>
          </p:grpSpPr>
          <p:sp>
            <p:nvSpPr>
              <p:cNvPr id="2149" name="Google Shape;2149;p7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cap="flat" cmpd="sng" w="9525">
                <a:solidFill>
                  <a:schemeClr val="dk2"/>
                </a:solidFill>
                <a:prstDash val="solid"/>
                <a:round/>
                <a:headEnd len="med" w="med" type="none"/>
                <a:tailEnd len="med" w="med" type="none"/>
              </a:ln>
            </p:spPr>
          </p:sp>
          <p:sp>
            <p:nvSpPr>
              <p:cNvPr id="2150" name="Google Shape;2150;p7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79"/>
            <p:cNvGrpSpPr/>
            <p:nvPr/>
          </p:nvGrpSpPr>
          <p:grpSpPr>
            <a:xfrm>
              <a:off x="3775674" y="2798496"/>
              <a:ext cx="40545" cy="23564"/>
              <a:chOff x="3750475" y="2481850"/>
              <a:chExt cx="85125" cy="51800"/>
            </a:xfrm>
          </p:grpSpPr>
          <p:sp>
            <p:nvSpPr>
              <p:cNvPr id="2156" name="Google Shape;2156;p7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cap="flat" cmpd="sng" w="9525">
                <a:solidFill>
                  <a:schemeClr val="dk2"/>
                </a:solidFill>
                <a:prstDash val="solid"/>
                <a:round/>
                <a:headEnd len="med" w="med" type="none"/>
                <a:tailEnd len="med" w="med" type="none"/>
              </a:ln>
            </p:spPr>
          </p:sp>
        </p:grpSp>
        <p:grpSp>
          <p:nvGrpSpPr>
            <p:cNvPr id="2158" name="Google Shape;2158;p79"/>
            <p:cNvGrpSpPr/>
            <p:nvPr/>
          </p:nvGrpSpPr>
          <p:grpSpPr>
            <a:xfrm>
              <a:off x="3716946" y="2776024"/>
              <a:ext cx="81971" cy="76912"/>
              <a:chOff x="3627175" y="2432450"/>
              <a:chExt cx="172100" cy="169075"/>
            </a:xfrm>
          </p:grpSpPr>
          <p:sp>
            <p:nvSpPr>
              <p:cNvPr id="2159" name="Google Shape;2159;p7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dk1"/>
              </a:solidFill>
              <a:ln cap="flat" cmpd="sng" w="9525">
                <a:solidFill>
                  <a:schemeClr val="dk2"/>
                </a:solidFill>
                <a:prstDash val="solid"/>
                <a:round/>
                <a:headEnd len="med" w="med" type="none"/>
                <a:tailEnd len="med" w="med" type="none"/>
              </a:ln>
            </p:spPr>
          </p:sp>
          <p:sp>
            <p:nvSpPr>
              <p:cNvPr id="2161" name="Google Shape;2161;p7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cap="flat" cmpd="sng" w="9525">
                <a:solidFill>
                  <a:schemeClr val="dk2"/>
                </a:solidFill>
                <a:prstDash val="solid"/>
                <a:round/>
                <a:headEnd len="med" w="med" type="none"/>
                <a:tailEnd len="med" w="med" type="none"/>
              </a:ln>
            </p:spPr>
          </p:sp>
        </p:grpSp>
        <p:grpSp>
          <p:nvGrpSpPr>
            <p:cNvPr id="2162" name="Google Shape;2162;p79"/>
            <p:cNvGrpSpPr/>
            <p:nvPr/>
          </p:nvGrpSpPr>
          <p:grpSpPr>
            <a:xfrm>
              <a:off x="3685682" y="2845624"/>
              <a:ext cx="29311" cy="45055"/>
              <a:chOff x="3561536" y="2585450"/>
              <a:chExt cx="61539" cy="99045"/>
            </a:xfrm>
          </p:grpSpPr>
          <p:sp>
            <p:nvSpPr>
              <p:cNvPr id="2163" name="Google Shape;2163;p7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1"/>
              </a:solidFill>
              <a:ln cap="flat" cmpd="sng" w="9525">
                <a:solidFill>
                  <a:schemeClr val="dk2"/>
                </a:solidFill>
                <a:prstDash val="solid"/>
                <a:round/>
                <a:headEnd len="med" w="med" type="none"/>
                <a:tailEnd len="med" w="med" type="none"/>
              </a:ln>
            </p:spPr>
          </p:sp>
        </p:grpSp>
        <p:grpSp>
          <p:nvGrpSpPr>
            <p:cNvPr id="2165" name="Google Shape;2165;p79"/>
            <p:cNvGrpSpPr/>
            <p:nvPr/>
          </p:nvGrpSpPr>
          <p:grpSpPr>
            <a:xfrm>
              <a:off x="3849905" y="2572252"/>
              <a:ext cx="74339" cy="119559"/>
              <a:chOff x="3906325" y="1984500"/>
              <a:chExt cx="156075" cy="262825"/>
            </a:xfrm>
          </p:grpSpPr>
          <p:sp>
            <p:nvSpPr>
              <p:cNvPr id="2166" name="Google Shape;2166;p7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cap="flat" cmpd="sng" w="9525">
                <a:solidFill>
                  <a:schemeClr val="dk2"/>
                </a:solidFill>
                <a:prstDash val="solid"/>
                <a:round/>
                <a:headEnd len="med" w="med" type="none"/>
                <a:tailEnd len="med" w="med" type="none"/>
              </a:ln>
            </p:spPr>
          </p:sp>
          <p:sp>
            <p:nvSpPr>
              <p:cNvPr id="2167" name="Google Shape;2167;p7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79"/>
            <p:cNvGrpSpPr/>
            <p:nvPr/>
          </p:nvGrpSpPr>
          <p:grpSpPr>
            <a:xfrm>
              <a:off x="2654821" y="2414345"/>
              <a:ext cx="667570" cy="558731"/>
              <a:chOff x="1397225" y="1637375"/>
              <a:chExt cx="1401575" cy="1228250"/>
            </a:xfrm>
          </p:grpSpPr>
          <p:sp>
            <p:nvSpPr>
              <p:cNvPr id="2169" name="Google Shape;2169;p7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cap="flat" cmpd="sng" w="9525">
                <a:solidFill>
                  <a:schemeClr val="dk2"/>
                </a:solidFill>
                <a:prstDash val="solid"/>
                <a:round/>
                <a:headEnd len="med" w="med" type="none"/>
                <a:tailEnd len="med" w="med" type="none"/>
              </a:ln>
            </p:spPr>
          </p:sp>
          <p:grpSp>
            <p:nvGrpSpPr>
              <p:cNvPr id="2170" name="Google Shape;2170;p79"/>
              <p:cNvGrpSpPr/>
              <p:nvPr/>
            </p:nvGrpSpPr>
            <p:grpSpPr>
              <a:xfrm>
                <a:off x="1397225" y="1637375"/>
                <a:ext cx="1398775" cy="1228250"/>
                <a:chOff x="1397225" y="1637375"/>
                <a:chExt cx="1398775" cy="1228250"/>
              </a:xfrm>
            </p:grpSpPr>
            <p:sp>
              <p:nvSpPr>
                <p:cNvPr id="2171" name="Google Shape;2171;p7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3" name="Google Shape;2173;p79"/>
            <p:cNvGrpSpPr/>
            <p:nvPr/>
          </p:nvGrpSpPr>
          <p:grpSpPr>
            <a:xfrm>
              <a:off x="3230417" y="3103734"/>
              <a:ext cx="282982" cy="280332"/>
              <a:chOff x="2605700" y="3152850"/>
              <a:chExt cx="594125" cy="616250"/>
            </a:xfrm>
          </p:grpSpPr>
          <p:sp>
            <p:nvSpPr>
              <p:cNvPr id="2174" name="Google Shape;2174;p7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cap="flat" cmpd="sng" w="9525">
                <a:solidFill>
                  <a:schemeClr val="dk2"/>
                </a:solidFill>
                <a:prstDash val="solid"/>
                <a:round/>
                <a:headEnd len="med" w="med" type="none"/>
                <a:tailEnd len="med" w="med" type="none"/>
              </a:ln>
            </p:spPr>
          </p:sp>
          <p:sp>
            <p:nvSpPr>
              <p:cNvPr id="2175" name="Google Shape;2175;p7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176" name="Google Shape;2176;p79"/>
            <p:cNvGrpSpPr/>
            <p:nvPr/>
          </p:nvGrpSpPr>
          <p:grpSpPr>
            <a:xfrm>
              <a:off x="3265985" y="3226989"/>
              <a:ext cx="87151" cy="346202"/>
              <a:chOff x="2680375" y="3423800"/>
              <a:chExt cx="182975" cy="761050"/>
            </a:xfrm>
          </p:grpSpPr>
          <p:sp>
            <p:nvSpPr>
              <p:cNvPr id="2177" name="Google Shape;2177;p7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cap="flat" cmpd="sng" w="9525">
                <a:solidFill>
                  <a:schemeClr val="dk2"/>
                </a:solidFill>
                <a:prstDash val="solid"/>
                <a:round/>
                <a:headEnd len="med" w="med" type="none"/>
                <a:tailEnd len="med" w="med" type="none"/>
              </a:ln>
            </p:spPr>
          </p:sp>
          <p:sp>
            <p:nvSpPr>
              <p:cNvPr id="2178" name="Google Shape;2178;p7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79"/>
            <p:cNvGrpSpPr/>
            <p:nvPr/>
          </p:nvGrpSpPr>
          <p:grpSpPr>
            <a:xfrm>
              <a:off x="3855466" y="3289811"/>
              <a:ext cx="112514" cy="94210"/>
              <a:chOff x="3918000" y="3561900"/>
              <a:chExt cx="236225" cy="207100"/>
            </a:xfrm>
          </p:grpSpPr>
          <p:sp>
            <p:nvSpPr>
              <p:cNvPr id="2180" name="Google Shape;2180;p7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dk1"/>
              </a:solidFill>
              <a:ln cap="flat" cmpd="sng" w="9525">
                <a:solidFill>
                  <a:schemeClr val="dk2"/>
                </a:solidFill>
                <a:prstDash val="solid"/>
                <a:round/>
                <a:headEnd len="med" w="med" type="none"/>
                <a:tailEnd len="med" w="med" type="none"/>
              </a:ln>
            </p:spPr>
          </p:sp>
          <p:sp>
            <p:nvSpPr>
              <p:cNvPr id="2181" name="Google Shape;2181;p7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2" name="Google Shape;2182;p7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185" name="Google Shape;2185;p79"/>
            <p:cNvGrpSpPr/>
            <p:nvPr/>
          </p:nvGrpSpPr>
          <p:grpSpPr>
            <a:xfrm>
              <a:off x="2905224" y="2311071"/>
              <a:ext cx="596721" cy="528992"/>
              <a:chOff x="1922950" y="1410350"/>
              <a:chExt cx="1252825" cy="1162875"/>
            </a:xfrm>
          </p:grpSpPr>
          <p:sp>
            <p:nvSpPr>
              <p:cNvPr id="2186" name="Google Shape;2186;p7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02" name="Google Shape;2202;p7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22" name="Google Shape;2222;p7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23" name="Google Shape;2223;p7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4" name="Google Shape;2224;p79"/>
            <p:cNvGrpSpPr/>
            <p:nvPr/>
          </p:nvGrpSpPr>
          <p:grpSpPr>
            <a:xfrm>
              <a:off x="3280929" y="3294542"/>
              <a:ext cx="109894" cy="272224"/>
              <a:chOff x="2711750" y="3572300"/>
              <a:chExt cx="230725" cy="598425"/>
            </a:xfrm>
          </p:grpSpPr>
          <p:sp>
            <p:nvSpPr>
              <p:cNvPr id="2225" name="Google Shape;2225;p7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7" name="Google Shape;2227;p7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8" name="Google Shape;2228;p79"/>
            <p:cNvGrpSpPr/>
            <p:nvPr/>
          </p:nvGrpSpPr>
          <p:grpSpPr>
            <a:xfrm>
              <a:off x="3790439" y="2408636"/>
              <a:ext cx="73017" cy="75684"/>
              <a:chOff x="3781475" y="1624825"/>
              <a:chExt cx="153300" cy="166375"/>
            </a:xfrm>
          </p:grpSpPr>
          <p:sp>
            <p:nvSpPr>
              <p:cNvPr id="2229" name="Google Shape;2229;p7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3" name="Google Shape;2233;p7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79"/>
            <p:cNvGrpSpPr/>
            <p:nvPr/>
          </p:nvGrpSpPr>
          <p:grpSpPr>
            <a:xfrm>
              <a:off x="4403342" y="3107749"/>
              <a:ext cx="316680" cy="101374"/>
              <a:chOff x="5068275" y="3161675"/>
              <a:chExt cx="664875" cy="222850"/>
            </a:xfrm>
          </p:grpSpPr>
          <p:sp>
            <p:nvSpPr>
              <p:cNvPr id="2241" name="Google Shape;2241;p7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5" name="Google Shape;2245;p7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4" name="Google Shape;2274;p79"/>
            <p:cNvGrpSpPr/>
            <p:nvPr/>
          </p:nvGrpSpPr>
          <p:grpSpPr>
            <a:xfrm>
              <a:off x="3697513" y="2707266"/>
              <a:ext cx="59549" cy="79733"/>
              <a:chOff x="3586375" y="2281300"/>
              <a:chExt cx="125025" cy="175275"/>
            </a:xfrm>
          </p:grpSpPr>
          <p:sp>
            <p:nvSpPr>
              <p:cNvPr id="2275" name="Google Shape;2275;p7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7" name="Google Shape;2277;p7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8" name="Google Shape;2278;p79"/>
            <p:cNvGrpSpPr/>
            <p:nvPr/>
          </p:nvGrpSpPr>
          <p:grpSpPr>
            <a:xfrm>
              <a:off x="4513224" y="3221724"/>
              <a:ext cx="274563" cy="280321"/>
              <a:chOff x="5298975" y="3412225"/>
              <a:chExt cx="576450" cy="616225"/>
            </a:xfrm>
          </p:grpSpPr>
          <p:sp>
            <p:nvSpPr>
              <p:cNvPr id="2279" name="Google Shape;2279;p7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80" name="Google Shape;2280;p7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79"/>
            <p:cNvGrpSpPr/>
            <p:nvPr/>
          </p:nvGrpSpPr>
          <p:grpSpPr>
            <a:xfrm>
              <a:off x="4824403" y="3421846"/>
              <a:ext cx="110132" cy="130647"/>
              <a:chOff x="5952300" y="3852150"/>
              <a:chExt cx="231225" cy="287200"/>
            </a:xfrm>
          </p:grpSpPr>
          <p:sp>
            <p:nvSpPr>
              <p:cNvPr id="2282" name="Google Shape;2282;p7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4" name="Google Shape;2284;p7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9"/>
            <p:cNvSpPr/>
            <p:nvPr/>
          </p:nvSpPr>
          <p:spPr>
            <a:xfrm>
              <a:off x="4442708" y="2990191"/>
              <a:ext cx="762" cy="967"/>
            </a:xfrm>
            <a:custGeom>
              <a:rect b="b" l="l" r="r" t="t"/>
              <a:pathLst>
                <a:path extrusionOk="0" h="85" w="64">
                  <a:moveTo>
                    <a:pt x="63" y="85"/>
                  </a:moveTo>
                  <a:lnTo>
                    <a:pt x="1" y="1"/>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9"/>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2" name="Google Shape;2292;p79"/>
            <p:cNvGrpSpPr/>
            <p:nvPr/>
          </p:nvGrpSpPr>
          <p:grpSpPr>
            <a:xfrm>
              <a:off x="4295710" y="3079670"/>
              <a:ext cx="14968" cy="27135"/>
              <a:chOff x="4842300" y="3099950"/>
              <a:chExt cx="31425" cy="59650"/>
            </a:xfrm>
          </p:grpSpPr>
          <p:sp>
            <p:nvSpPr>
              <p:cNvPr id="2293" name="Google Shape;2293;p7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7" name="Google Shape;2297;p7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5" name="Google Shape;2305;p79"/>
            <p:cNvGrpSpPr/>
            <p:nvPr/>
          </p:nvGrpSpPr>
          <p:grpSpPr>
            <a:xfrm>
              <a:off x="3831056" y="2816010"/>
              <a:ext cx="37378" cy="27612"/>
              <a:chOff x="3866750" y="2520350"/>
              <a:chExt cx="78475" cy="60700"/>
            </a:xfrm>
          </p:grpSpPr>
          <p:sp>
            <p:nvSpPr>
              <p:cNvPr id="2306" name="Google Shape;2306;p7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0" name="Google Shape;2310;p7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27" name="Google Shape;2327;p7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39" name="Google Shape;2339;p7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2" name="Google Shape;2352;p79"/>
            <p:cNvGrpSpPr/>
            <p:nvPr/>
          </p:nvGrpSpPr>
          <p:grpSpPr>
            <a:xfrm>
              <a:off x="3632736" y="3051591"/>
              <a:ext cx="63288" cy="45217"/>
              <a:chOff x="3450375" y="3038225"/>
              <a:chExt cx="132875" cy="99400"/>
            </a:xfrm>
          </p:grpSpPr>
          <p:sp>
            <p:nvSpPr>
              <p:cNvPr id="2353" name="Google Shape;2353;p7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5" name="Google Shape;2355;p7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64" name="Google Shape;2364;p7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4" name="Google Shape;2374;p7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80" name="Google Shape;2380;p7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p:nvPr/>
          </p:nvSpPr>
          <p:spPr>
            <a:xfrm>
              <a:off x="4036853" y="2853608"/>
              <a:ext cx="1250" cy="1205"/>
            </a:xfrm>
            <a:custGeom>
              <a:rect b="b" l="l" r="r" t="t"/>
              <a:pathLst>
                <a:path extrusionOk="0" fill="none" h="106" w="105">
                  <a:moveTo>
                    <a:pt x="105" y="105"/>
                  </a:moveTo>
                  <a:lnTo>
                    <a:pt x="0" y="1"/>
                  </a:lnTo>
                </a:path>
              </a:pathLst>
            </a:custGeom>
            <a:solidFill>
              <a:schemeClr val="dk1"/>
            </a:solidFill>
            <a:ln cap="rnd" cmpd="sng" w="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80"/>
          <p:cNvSpPr txBox="1"/>
          <p:nvPr>
            <p:ph type="title"/>
          </p:nvPr>
        </p:nvSpPr>
        <p:spPr>
          <a:xfrm>
            <a:off x="299400" y="445025"/>
            <a:ext cx="8659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Panaverse is Unlike Any Other Program</a:t>
            </a:r>
            <a:endParaRPr sz="2900"/>
          </a:p>
        </p:txBody>
      </p:sp>
      <p:pic>
        <p:nvPicPr>
          <p:cNvPr id="2395" name="Google Shape;2395;p80"/>
          <p:cNvPicPr preferRelativeResize="0"/>
          <p:nvPr/>
        </p:nvPicPr>
        <p:blipFill>
          <a:blip r:embed="rId3">
            <a:alphaModFix/>
          </a:blip>
          <a:stretch>
            <a:fillRect/>
          </a:stretch>
        </p:blipFill>
        <p:spPr>
          <a:xfrm>
            <a:off x="966175" y="1262250"/>
            <a:ext cx="7196750" cy="3244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81"/>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TypeScript</a:t>
            </a:r>
            <a:endParaRPr/>
          </a:p>
        </p:txBody>
      </p:sp>
      <p:sp>
        <p:nvSpPr>
          <p:cNvPr id="2401" name="Google Shape;2401;p81"/>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Frontend &amp; Backend Development</a:t>
            </a:r>
            <a:endParaRPr/>
          </a:p>
        </p:txBody>
      </p:sp>
      <p:sp>
        <p:nvSpPr>
          <p:cNvPr id="2402" name="Google Shape;2402;p81"/>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VS Code</a:t>
            </a:r>
            <a:endParaRPr/>
          </a:p>
        </p:txBody>
      </p:sp>
      <p:sp>
        <p:nvSpPr>
          <p:cNvPr id="2403" name="Google Shape;2403;p81"/>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Integrated Development Environment</a:t>
            </a:r>
            <a:endParaRPr/>
          </a:p>
        </p:txBody>
      </p:sp>
      <p:sp>
        <p:nvSpPr>
          <p:cNvPr id="2404" name="Google Shape;2404;p81"/>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Terraform CDK</a:t>
            </a:r>
            <a:endParaRPr/>
          </a:p>
        </p:txBody>
      </p:sp>
      <p:sp>
        <p:nvSpPr>
          <p:cNvPr id="2405" name="Google Shape;2405;p81"/>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Infrastructure as Code</a:t>
            </a:r>
            <a:endParaRPr/>
          </a:p>
        </p:txBody>
      </p:sp>
      <p:sp>
        <p:nvSpPr>
          <p:cNvPr id="2406" name="Google Shape;2406;p81"/>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Serverless</a:t>
            </a:r>
            <a:endParaRPr/>
          </a:p>
        </p:txBody>
      </p:sp>
      <p:sp>
        <p:nvSpPr>
          <p:cNvPr id="2407" name="Google Shape;2407;p81"/>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AWS Lambda, API Gateway, AppSync, and Aurora for API Development</a:t>
            </a:r>
            <a:endParaRPr/>
          </a:p>
        </p:txBody>
      </p:sp>
      <p:sp>
        <p:nvSpPr>
          <p:cNvPr id="2408" name="Google Shape;2408;p81"/>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Skill Set: Web2</a:t>
            </a:r>
            <a:endParaRPr/>
          </a:p>
        </p:txBody>
      </p:sp>
      <p:sp>
        <p:nvSpPr>
          <p:cNvPr id="2409" name="Google Shape;2409;p81"/>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Next.js</a:t>
            </a:r>
            <a:endParaRPr/>
          </a:p>
        </p:txBody>
      </p:sp>
      <p:sp>
        <p:nvSpPr>
          <p:cNvPr id="2410" name="Google Shape;2410;p81"/>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 End Development Framework</a:t>
            </a:r>
            <a:endParaRPr/>
          </a:p>
        </p:txBody>
      </p:sp>
      <p:sp>
        <p:nvSpPr>
          <p:cNvPr id="2411" name="Google Shape;2411;p81"/>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a:t>
            </a:r>
            <a:endParaRPr/>
          </a:p>
        </p:txBody>
      </p:sp>
      <p:sp>
        <p:nvSpPr>
          <p:cNvPr id="2412" name="Google Shape;2412;p81"/>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Panacloud CLI for API Development</a:t>
            </a:r>
            <a:endParaRPr/>
          </a:p>
        </p:txBody>
      </p:sp>
      <p:pic>
        <p:nvPicPr>
          <p:cNvPr id="2413" name="Google Shape;2413;p81"/>
          <p:cNvPicPr preferRelativeResize="0"/>
          <p:nvPr/>
        </p:nvPicPr>
        <p:blipFill>
          <a:blip r:embed="rId3">
            <a:alphaModFix/>
          </a:blip>
          <a:stretch>
            <a:fillRect/>
          </a:stretch>
        </p:blipFill>
        <p:spPr>
          <a:xfrm>
            <a:off x="1662650" y="1196825"/>
            <a:ext cx="572700" cy="572700"/>
          </a:xfrm>
          <a:prstGeom prst="rect">
            <a:avLst/>
          </a:prstGeom>
          <a:noFill/>
          <a:ln>
            <a:noFill/>
          </a:ln>
        </p:spPr>
      </p:pic>
      <p:pic>
        <p:nvPicPr>
          <p:cNvPr id="2414" name="Google Shape;2414;p81"/>
          <p:cNvPicPr preferRelativeResize="0"/>
          <p:nvPr/>
        </p:nvPicPr>
        <p:blipFill>
          <a:blip r:embed="rId4">
            <a:alphaModFix/>
          </a:blip>
          <a:stretch>
            <a:fillRect/>
          </a:stretch>
        </p:blipFill>
        <p:spPr>
          <a:xfrm>
            <a:off x="4308163" y="1219326"/>
            <a:ext cx="527698" cy="527698"/>
          </a:xfrm>
          <a:prstGeom prst="rect">
            <a:avLst/>
          </a:prstGeom>
          <a:noFill/>
          <a:ln>
            <a:noFill/>
          </a:ln>
        </p:spPr>
      </p:pic>
      <p:pic>
        <p:nvPicPr>
          <p:cNvPr id="2415" name="Google Shape;2415;p81"/>
          <p:cNvPicPr preferRelativeResize="0"/>
          <p:nvPr/>
        </p:nvPicPr>
        <p:blipFill>
          <a:blip r:embed="rId5">
            <a:alphaModFix/>
          </a:blip>
          <a:stretch>
            <a:fillRect/>
          </a:stretch>
        </p:blipFill>
        <p:spPr>
          <a:xfrm>
            <a:off x="6908700" y="1196825"/>
            <a:ext cx="572700" cy="572700"/>
          </a:xfrm>
          <a:prstGeom prst="rect">
            <a:avLst/>
          </a:prstGeom>
          <a:noFill/>
          <a:ln>
            <a:noFill/>
          </a:ln>
        </p:spPr>
      </p:pic>
      <p:pic>
        <p:nvPicPr>
          <p:cNvPr id="2416" name="Google Shape;2416;p81"/>
          <p:cNvPicPr preferRelativeResize="0"/>
          <p:nvPr/>
        </p:nvPicPr>
        <p:blipFill rotWithShape="1">
          <a:blip r:embed="rId6">
            <a:alphaModFix/>
          </a:blip>
          <a:srcRect b="0" l="0" r="55970" t="0"/>
          <a:stretch/>
        </p:blipFill>
        <p:spPr>
          <a:xfrm>
            <a:off x="1662825" y="2948650"/>
            <a:ext cx="527675" cy="504056"/>
          </a:xfrm>
          <a:prstGeom prst="rect">
            <a:avLst/>
          </a:prstGeom>
          <a:noFill/>
          <a:ln>
            <a:noFill/>
          </a:ln>
        </p:spPr>
      </p:pic>
      <p:pic>
        <p:nvPicPr>
          <p:cNvPr id="2417" name="Google Shape;2417;p81"/>
          <p:cNvPicPr preferRelativeResize="0"/>
          <p:nvPr/>
        </p:nvPicPr>
        <p:blipFill>
          <a:blip r:embed="rId7">
            <a:alphaModFix/>
          </a:blip>
          <a:stretch>
            <a:fillRect/>
          </a:stretch>
        </p:blipFill>
        <p:spPr>
          <a:xfrm>
            <a:off x="3628100" y="2936838"/>
            <a:ext cx="527675" cy="527675"/>
          </a:xfrm>
          <a:prstGeom prst="rect">
            <a:avLst/>
          </a:prstGeom>
          <a:noFill/>
          <a:ln>
            <a:noFill/>
          </a:ln>
        </p:spPr>
      </p:pic>
      <p:pic>
        <p:nvPicPr>
          <p:cNvPr id="2418" name="Google Shape;2418;p81"/>
          <p:cNvPicPr preferRelativeResize="0"/>
          <p:nvPr/>
        </p:nvPicPr>
        <p:blipFill>
          <a:blip r:embed="rId8">
            <a:alphaModFix/>
          </a:blip>
          <a:stretch>
            <a:fillRect/>
          </a:stretch>
        </p:blipFill>
        <p:spPr>
          <a:xfrm>
            <a:off x="4281925" y="2936825"/>
            <a:ext cx="527675" cy="527675"/>
          </a:xfrm>
          <a:prstGeom prst="rect">
            <a:avLst/>
          </a:prstGeom>
          <a:noFill/>
          <a:ln>
            <a:noFill/>
          </a:ln>
        </p:spPr>
      </p:pic>
      <p:pic>
        <p:nvPicPr>
          <p:cNvPr id="2419" name="Google Shape;2419;p81"/>
          <p:cNvPicPr preferRelativeResize="0"/>
          <p:nvPr/>
        </p:nvPicPr>
        <p:blipFill>
          <a:blip r:embed="rId9">
            <a:alphaModFix/>
          </a:blip>
          <a:stretch>
            <a:fillRect/>
          </a:stretch>
        </p:blipFill>
        <p:spPr>
          <a:xfrm>
            <a:off x="4935750" y="2936825"/>
            <a:ext cx="527675" cy="527675"/>
          </a:xfrm>
          <a:prstGeom prst="rect">
            <a:avLst/>
          </a:prstGeom>
          <a:noFill/>
          <a:ln>
            <a:noFill/>
          </a:ln>
        </p:spPr>
      </p:pic>
      <p:pic>
        <p:nvPicPr>
          <p:cNvPr id="2420" name="Google Shape;2420;p81"/>
          <p:cNvPicPr preferRelativeResize="0"/>
          <p:nvPr/>
        </p:nvPicPr>
        <p:blipFill>
          <a:blip r:embed="rId10">
            <a:alphaModFix/>
          </a:blip>
          <a:stretch>
            <a:fillRect/>
          </a:stretch>
        </p:blipFill>
        <p:spPr>
          <a:xfrm>
            <a:off x="6591634" y="2959325"/>
            <a:ext cx="1206791" cy="48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6"/>
          <p:cNvPicPr preferRelativeResize="0"/>
          <p:nvPr/>
        </p:nvPicPr>
        <p:blipFill>
          <a:blip r:embed="rId3">
            <a:alphaModFix/>
          </a:blip>
          <a:stretch>
            <a:fillRect/>
          </a:stretch>
        </p:blipFill>
        <p:spPr>
          <a:xfrm>
            <a:off x="152400" y="533400"/>
            <a:ext cx="8839200" cy="410856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82"/>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Ethereum</a:t>
            </a:r>
            <a:endParaRPr/>
          </a:p>
        </p:txBody>
      </p:sp>
      <p:sp>
        <p:nvSpPr>
          <p:cNvPr id="2426" name="Google Shape;2426;p82"/>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Solidity</a:t>
            </a:r>
            <a:endParaRPr/>
          </a:p>
        </p:txBody>
      </p:sp>
      <p:sp>
        <p:nvSpPr>
          <p:cNvPr id="2427" name="Google Shape;2427;p82"/>
          <p:cNvSpPr txBox="1"/>
          <p:nvPr>
            <p:ph idx="4" type="title"/>
          </p:nvPr>
        </p:nvSpPr>
        <p:spPr>
          <a:xfrm>
            <a:off x="720025" y="29858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Hardhat</a:t>
            </a:r>
            <a:endParaRPr/>
          </a:p>
        </p:txBody>
      </p:sp>
      <p:sp>
        <p:nvSpPr>
          <p:cNvPr id="2428" name="Google Shape;2428;p82"/>
          <p:cNvSpPr txBox="1"/>
          <p:nvPr>
            <p:ph idx="6" type="title"/>
          </p:nvPr>
        </p:nvSpPr>
        <p:spPr>
          <a:xfrm>
            <a:off x="3343075" y="29858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Ethers.js</a:t>
            </a:r>
            <a:endParaRPr/>
          </a:p>
        </p:txBody>
      </p:sp>
      <p:sp>
        <p:nvSpPr>
          <p:cNvPr id="2429" name="Google Shape;2429;p82"/>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Skill Set: Web3</a:t>
            </a:r>
            <a:endParaRPr/>
          </a:p>
        </p:txBody>
      </p:sp>
      <p:sp>
        <p:nvSpPr>
          <p:cNvPr id="2430" name="Google Shape;2430;p82"/>
          <p:cNvSpPr txBox="1"/>
          <p:nvPr>
            <p:ph idx="8" type="title"/>
          </p:nvPr>
        </p:nvSpPr>
        <p:spPr>
          <a:xfrm>
            <a:off x="5926025" y="1724675"/>
            <a:ext cx="2538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OpenZeppelin</a:t>
            </a:r>
            <a:endParaRPr/>
          </a:p>
        </p:txBody>
      </p:sp>
      <p:sp>
        <p:nvSpPr>
          <p:cNvPr id="2431" name="Google Shape;2431;p82"/>
          <p:cNvSpPr txBox="1"/>
          <p:nvPr>
            <p:ph idx="13" type="title"/>
          </p:nvPr>
        </p:nvSpPr>
        <p:spPr>
          <a:xfrm>
            <a:off x="5966075" y="29858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Metamask</a:t>
            </a:r>
            <a:endParaRPr/>
          </a:p>
        </p:txBody>
      </p:sp>
      <p:pic>
        <p:nvPicPr>
          <p:cNvPr id="2432" name="Google Shape;2432;p82"/>
          <p:cNvPicPr preferRelativeResize="0"/>
          <p:nvPr/>
        </p:nvPicPr>
        <p:blipFill>
          <a:blip r:embed="rId3">
            <a:alphaModFix/>
          </a:blip>
          <a:stretch>
            <a:fillRect/>
          </a:stretch>
        </p:blipFill>
        <p:spPr>
          <a:xfrm>
            <a:off x="1662826" y="1219326"/>
            <a:ext cx="527677" cy="527677"/>
          </a:xfrm>
          <a:prstGeom prst="rect">
            <a:avLst/>
          </a:prstGeom>
          <a:noFill/>
          <a:ln>
            <a:noFill/>
          </a:ln>
        </p:spPr>
      </p:pic>
      <p:pic>
        <p:nvPicPr>
          <p:cNvPr id="2433" name="Google Shape;2433;p82"/>
          <p:cNvPicPr preferRelativeResize="0"/>
          <p:nvPr/>
        </p:nvPicPr>
        <p:blipFill rotWithShape="1">
          <a:blip r:embed="rId4">
            <a:alphaModFix/>
          </a:blip>
          <a:srcRect b="0" l="2121" r="48317" t="0"/>
          <a:stretch/>
        </p:blipFill>
        <p:spPr>
          <a:xfrm>
            <a:off x="4281925" y="1196825"/>
            <a:ext cx="572700" cy="572700"/>
          </a:xfrm>
          <a:prstGeom prst="ellipse">
            <a:avLst/>
          </a:prstGeom>
          <a:noFill/>
          <a:ln>
            <a:noFill/>
          </a:ln>
        </p:spPr>
      </p:pic>
      <p:pic>
        <p:nvPicPr>
          <p:cNvPr id="2434" name="Google Shape;2434;p82"/>
          <p:cNvPicPr preferRelativeResize="0"/>
          <p:nvPr/>
        </p:nvPicPr>
        <p:blipFill>
          <a:blip r:embed="rId5">
            <a:alphaModFix/>
          </a:blip>
          <a:stretch>
            <a:fillRect/>
          </a:stretch>
        </p:blipFill>
        <p:spPr>
          <a:xfrm>
            <a:off x="6908675" y="1196813"/>
            <a:ext cx="572700" cy="572700"/>
          </a:xfrm>
          <a:prstGeom prst="ellipse">
            <a:avLst/>
          </a:prstGeom>
          <a:noFill/>
          <a:ln>
            <a:noFill/>
          </a:ln>
        </p:spPr>
      </p:pic>
      <p:pic>
        <p:nvPicPr>
          <p:cNvPr id="2435" name="Google Shape;2435;p82"/>
          <p:cNvPicPr preferRelativeResize="0"/>
          <p:nvPr/>
        </p:nvPicPr>
        <p:blipFill rotWithShape="1">
          <a:blip r:embed="rId6">
            <a:alphaModFix/>
          </a:blip>
          <a:srcRect b="0" l="0" r="65782" t="0"/>
          <a:stretch/>
        </p:blipFill>
        <p:spPr>
          <a:xfrm>
            <a:off x="1640313" y="2535540"/>
            <a:ext cx="572700" cy="415897"/>
          </a:xfrm>
          <a:prstGeom prst="rect">
            <a:avLst/>
          </a:prstGeom>
          <a:noFill/>
          <a:ln>
            <a:noFill/>
          </a:ln>
        </p:spPr>
      </p:pic>
      <p:pic>
        <p:nvPicPr>
          <p:cNvPr id="2436" name="Google Shape;2436;p82"/>
          <p:cNvPicPr preferRelativeResize="0"/>
          <p:nvPr/>
        </p:nvPicPr>
        <p:blipFill>
          <a:blip r:embed="rId7">
            <a:alphaModFix/>
          </a:blip>
          <a:stretch>
            <a:fillRect/>
          </a:stretch>
        </p:blipFill>
        <p:spPr>
          <a:xfrm>
            <a:off x="4285650" y="2457138"/>
            <a:ext cx="572700" cy="572700"/>
          </a:xfrm>
          <a:prstGeom prst="ellipse">
            <a:avLst/>
          </a:prstGeom>
          <a:noFill/>
          <a:ln>
            <a:noFill/>
          </a:ln>
        </p:spPr>
      </p:pic>
      <p:pic>
        <p:nvPicPr>
          <p:cNvPr id="2437" name="Google Shape;2437;p82"/>
          <p:cNvPicPr preferRelativeResize="0"/>
          <p:nvPr/>
        </p:nvPicPr>
        <p:blipFill>
          <a:blip r:embed="rId8">
            <a:alphaModFix/>
          </a:blip>
          <a:stretch>
            <a:fillRect/>
          </a:stretch>
        </p:blipFill>
        <p:spPr>
          <a:xfrm>
            <a:off x="6908675" y="2457138"/>
            <a:ext cx="572700" cy="572700"/>
          </a:xfrm>
          <a:prstGeom prst="rect">
            <a:avLst/>
          </a:prstGeom>
          <a:noFill/>
          <a:ln>
            <a:noFill/>
          </a:ln>
        </p:spPr>
      </p:pic>
      <p:sp>
        <p:nvSpPr>
          <p:cNvPr id="2438" name="Google Shape;2438;p82"/>
          <p:cNvSpPr txBox="1"/>
          <p:nvPr>
            <p:ph idx="4" type="title"/>
          </p:nvPr>
        </p:nvSpPr>
        <p:spPr>
          <a:xfrm>
            <a:off x="720025" y="4246925"/>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Alchemy</a:t>
            </a:r>
            <a:endParaRPr/>
          </a:p>
        </p:txBody>
      </p:sp>
      <p:sp>
        <p:nvSpPr>
          <p:cNvPr id="2439" name="Google Shape;2439;p82"/>
          <p:cNvSpPr txBox="1"/>
          <p:nvPr>
            <p:ph idx="6" type="title"/>
          </p:nvPr>
        </p:nvSpPr>
        <p:spPr>
          <a:xfrm>
            <a:off x="3343075" y="4246925"/>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Graph</a:t>
            </a:r>
            <a:endParaRPr/>
          </a:p>
        </p:txBody>
      </p:sp>
      <p:sp>
        <p:nvSpPr>
          <p:cNvPr id="2440" name="Google Shape;2440;p82"/>
          <p:cNvSpPr txBox="1"/>
          <p:nvPr>
            <p:ph idx="13" type="title"/>
          </p:nvPr>
        </p:nvSpPr>
        <p:spPr>
          <a:xfrm>
            <a:off x="5966075" y="4246925"/>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Chainlink</a:t>
            </a:r>
            <a:endParaRPr/>
          </a:p>
        </p:txBody>
      </p:sp>
      <p:pic>
        <p:nvPicPr>
          <p:cNvPr id="2441" name="Google Shape;2441;p82"/>
          <p:cNvPicPr preferRelativeResize="0"/>
          <p:nvPr/>
        </p:nvPicPr>
        <p:blipFill>
          <a:blip r:embed="rId9">
            <a:alphaModFix/>
          </a:blip>
          <a:stretch>
            <a:fillRect/>
          </a:stretch>
        </p:blipFill>
        <p:spPr>
          <a:xfrm>
            <a:off x="1640303" y="3718266"/>
            <a:ext cx="572700" cy="572700"/>
          </a:xfrm>
          <a:prstGeom prst="ellipse">
            <a:avLst/>
          </a:prstGeom>
          <a:noFill/>
          <a:ln>
            <a:noFill/>
          </a:ln>
        </p:spPr>
      </p:pic>
      <p:pic>
        <p:nvPicPr>
          <p:cNvPr id="2442" name="Google Shape;2442;p82"/>
          <p:cNvPicPr preferRelativeResize="0"/>
          <p:nvPr/>
        </p:nvPicPr>
        <p:blipFill>
          <a:blip r:embed="rId10">
            <a:alphaModFix/>
          </a:blip>
          <a:stretch>
            <a:fillRect/>
          </a:stretch>
        </p:blipFill>
        <p:spPr>
          <a:xfrm>
            <a:off x="4285650" y="3717475"/>
            <a:ext cx="572700" cy="572700"/>
          </a:xfrm>
          <a:prstGeom prst="rect">
            <a:avLst/>
          </a:prstGeom>
          <a:noFill/>
          <a:ln>
            <a:noFill/>
          </a:ln>
        </p:spPr>
      </p:pic>
      <p:pic>
        <p:nvPicPr>
          <p:cNvPr id="2443" name="Google Shape;2443;p82"/>
          <p:cNvPicPr preferRelativeResize="0"/>
          <p:nvPr/>
        </p:nvPicPr>
        <p:blipFill rotWithShape="1">
          <a:blip r:embed="rId11">
            <a:alphaModFix/>
          </a:blip>
          <a:srcRect b="26696" l="20573" r="20544" t="19609"/>
          <a:stretch/>
        </p:blipFill>
        <p:spPr>
          <a:xfrm>
            <a:off x="6904175" y="3717475"/>
            <a:ext cx="581700" cy="5727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p83"/>
          <p:cNvSpPr txBox="1"/>
          <p:nvPr>
            <p:ph type="title"/>
          </p:nvPr>
        </p:nvSpPr>
        <p:spPr>
          <a:xfrm>
            <a:off x="720050" y="3629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2449" name="Google Shape;2449;p83"/>
          <p:cNvSpPr txBox="1"/>
          <p:nvPr>
            <p:ph idx="1" type="subTitle"/>
          </p:nvPr>
        </p:nvSpPr>
        <p:spPr>
          <a:xfrm>
            <a:off x="720075" y="41568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Unity XR Programming</a:t>
            </a:r>
            <a:endParaRPr/>
          </a:p>
        </p:txBody>
      </p:sp>
      <p:sp>
        <p:nvSpPr>
          <p:cNvPr id="2450" name="Google Shape;2450;p83"/>
          <p:cNvSpPr txBox="1"/>
          <p:nvPr>
            <p:ph idx="2" type="title"/>
          </p:nvPr>
        </p:nvSpPr>
        <p:spPr>
          <a:xfrm>
            <a:off x="3343075" y="3629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Unity 3D</a:t>
            </a:r>
            <a:endParaRPr/>
          </a:p>
        </p:txBody>
      </p:sp>
      <p:sp>
        <p:nvSpPr>
          <p:cNvPr id="2451" name="Google Shape;2451;p83"/>
          <p:cNvSpPr txBox="1"/>
          <p:nvPr>
            <p:ph idx="3" type="subTitle"/>
          </p:nvPr>
        </p:nvSpPr>
        <p:spPr>
          <a:xfrm>
            <a:off x="3343075" y="4157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3D Development Platform</a:t>
            </a:r>
            <a:endParaRPr/>
          </a:p>
        </p:txBody>
      </p:sp>
      <p:sp>
        <p:nvSpPr>
          <p:cNvPr id="2452" name="Google Shape;2452;p83"/>
          <p:cNvSpPr txBox="1"/>
          <p:nvPr>
            <p:ph idx="4" type="title"/>
          </p:nvPr>
        </p:nvSpPr>
        <p:spPr>
          <a:xfrm>
            <a:off x="720025" y="16904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WebGPU</a:t>
            </a:r>
            <a:endParaRPr/>
          </a:p>
        </p:txBody>
      </p:sp>
      <p:sp>
        <p:nvSpPr>
          <p:cNvPr id="2453" name="Google Shape;2453;p83"/>
          <p:cNvSpPr txBox="1"/>
          <p:nvPr>
            <p:ph idx="5" type="subTitle"/>
          </p:nvPr>
        </p:nvSpPr>
        <p:spPr>
          <a:xfrm>
            <a:off x="720025" y="22181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Three.js - JavaScript 3D Library</a:t>
            </a:r>
            <a:endParaRPr/>
          </a:p>
        </p:txBody>
      </p:sp>
      <p:sp>
        <p:nvSpPr>
          <p:cNvPr id="2454" name="Google Shape;2454;p83"/>
          <p:cNvSpPr txBox="1"/>
          <p:nvPr>
            <p:ph idx="6" type="title"/>
          </p:nvPr>
        </p:nvSpPr>
        <p:spPr>
          <a:xfrm>
            <a:off x="6010075" y="16904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DAPP</a:t>
            </a:r>
            <a:endParaRPr/>
          </a:p>
        </p:txBody>
      </p:sp>
      <p:sp>
        <p:nvSpPr>
          <p:cNvPr id="2455" name="Google Shape;2455;p83"/>
          <p:cNvSpPr txBox="1"/>
          <p:nvPr>
            <p:ph idx="7" type="subTitle"/>
          </p:nvPr>
        </p:nvSpPr>
        <p:spPr>
          <a:xfrm>
            <a:off x="6010075" y="22181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Designing Metaverse DAPP Experiences</a:t>
            </a:r>
            <a:endParaRPr/>
          </a:p>
        </p:txBody>
      </p:sp>
      <p:sp>
        <p:nvSpPr>
          <p:cNvPr id="2456" name="Google Shape;2456;p83"/>
          <p:cNvSpPr txBox="1"/>
          <p:nvPr>
            <p:ph idx="15" type="title"/>
          </p:nvPr>
        </p:nvSpPr>
        <p:spPr>
          <a:xfrm>
            <a:off x="1460100" y="323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Skill Set: 3D</a:t>
            </a:r>
            <a:endParaRPr/>
          </a:p>
        </p:txBody>
      </p:sp>
      <p:sp>
        <p:nvSpPr>
          <p:cNvPr id="2457" name="Google Shape;2457;p83"/>
          <p:cNvSpPr txBox="1"/>
          <p:nvPr>
            <p:ph idx="8" type="title"/>
          </p:nvPr>
        </p:nvSpPr>
        <p:spPr>
          <a:xfrm>
            <a:off x="5966075" y="3629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Blender</a:t>
            </a:r>
            <a:endParaRPr/>
          </a:p>
        </p:txBody>
      </p:sp>
      <p:sp>
        <p:nvSpPr>
          <p:cNvPr id="2458" name="Google Shape;2458;p83"/>
          <p:cNvSpPr txBox="1"/>
          <p:nvPr>
            <p:ph idx="9" type="subTitle"/>
          </p:nvPr>
        </p:nvSpPr>
        <p:spPr>
          <a:xfrm>
            <a:off x="5966075" y="4157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3D Modeling</a:t>
            </a:r>
            <a:endParaRPr/>
          </a:p>
        </p:txBody>
      </p:sp>
      <p:pic>
        <p:nvPicPr>
          <p:cNvPr id="2459" name="Google Shape;2459;p83"/>
          <p:cNvPicPr preferRelativeResize="0"/>
          <p:nvPr/>
        </p:nvPicPr>
        <p:blipFill>
          <a:blip r:embed="rId3">
            <a:alphaModFix/>
          </a:blip>
          <a:stretch>
            <a:fillRect/>
          </a:stretch>
        </p:blipFill>
        <p:spPr>
          <a:xfrm>
            <a:off x="1662815" y="3091725"/>
            <a:ext cx="527675" cy="592893"/>
          </a:xfrm>
          <a:prstGeom prst="rect">
            <a:avLst/>
          </a:prstGeom>
          <a:noFill/>
          <a:ln>
            <a:noFill/>
          </a:ln>
        </p:spPr>
      </p:pic>
      <p:pic>
        <p:nvPicPr>
          <p:cNvPr id="2460" name="Google Shape;2460;p83"/>
          <p:cNvPicPr preferRelativeResize="0"/>
          <p:nvPr/>
        </p:nvPicPr>
        <p:blipFill>
          <a:blip r:embed="rId4">
            <a:alphaModFix/>
          </a:blip>
          <a:stretch>
            <a:fillRect/>
          </a:stretch>
        </p:blipFill>
        <p:spPr>
          <a:xfrm>
            <a:off x="4285663" y="3101825"/>
            <a:ext cx="572700" cy="572700"/>
          </a:xfrm>
          <a:prstGeom prst="rect">
            <a:avLst/>
          </a:prstGeom>
          <a:noFill/>
          <a:ln>
            <a:noFill/>
          </a:ln>
        </p:spPr>
      </p:pic>
      <p:pic>
        <p:nvPicPr>
          <p:cNvPr id="2461" name="Google Shape;2461;p83"/>
          <p:cNvPicPr preferRelativeResize="0"/>
          <p:nvPr/>
        </p:nvPicPr>
        <p:blipFill>
          <a:blip r:embed="rId5">
            <a:alphaModFix/>
          </a:blip>
          <a:stretch>
            <a:fillRect/>
          </a:stretch>
        </p:blipFill>
        <p:spPr>
          <a:xfrm>
            <a:off x="6908675" y="3101813"/>
            <a:ext cx="572700" cy="572700"/>
          </a:xfrm>
          <a:prstGeom prst="rect">
            <a:avLst/>
          </a:prstGeom>
          <a:noFill/>
          <a:ln>
            <a:noFill/>
          </a:ln>
        </p:spPr>
      </p:pic>
      <p:pic>
        <p:nvPicPr>
          <p:cNvPr id="2462" name="Google Shape;2462;p83"/>
          <p:cNvPicPr preferRelativeResize="0"/>
          <p:nvPr/>
        </p:nvPicPr>
        <p:blipFill>
          <a:blip r:embed="rId6">
            <a:alphaModFix/>
          </a:blip>
          <a:stretch>
            <a:fillRect/>
          </a:stretch>
        </p:blipFill>
        <p:spPr>
          <a:xfrm>
            <a:off x="1640313" y="1085513"/>
            <a:ext cx="572700" cy="572700"/>
          </a:xfrm>
          <a:prstGeom prst="ellipse">
            <a:avLst/>
          </a:prstGeom>
          <a:noFill/>
          <a:ln>
            <a:noFill/>
          </a:ln>
        </p:spPr>
      </p:pic>
      <p:pic>
        <p:nvPicPr>
          <p:cNvPr id="2463" name="Google Shape;2463;p83"/>
          <p:cNvPicPr preferRelativeResize="0"/>
          <p:nvPr/>
        </p:nvPicPr>
        <p:blipFill rotWithShape="1">
          <a:blip r:embed="rId7">
            <a:alphaModFix/>
          </a:blip>
          <a:srcRect b="0" l="21817" r="21851" t="0"/>
          <a:stretch/>
        </p:blipFill>
        <p:spPr>
          <a:xfrm>
            <a:off x="6952650" y="1085955"/>
            <a:ext cx="572700" cy="571858"/>
          </a:xfrm>
          <a:prstGeom prst="rect">
            <a:avLst/>
          </a:prstGeom>
          <a:noFill/>
          <a:ln>
            <a:noFill/>
          </a:ln>
        </p:spPr>
      </p:pic>
      <p:sp>
        <p:nvSpPr>
          <p:cNvPr id="2464" name="Google Shape;2464;p83"/>
          <p:cNvSpPr txBox="1"/>
          <p:nvPr>
            <p:ph idx="4" type="title"/>
          </p:nvPr>
        </p:nvSpPr>
        <p:spPr>
          <a:xfrm>
            <a:off x="3387025" y="16904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WebXR</a:t>
            </a:r>
            <a:endParaRPr/>
          </a:p>
        </p:txBody>
      </p:sp>
      <p:sp>
        <p:nvSpPr>
          <p:cNvPr id="2465" name="Google Shape;2465;p83"/>
          <p:cNvSpPr txBox="1"/>
          <p:nvPr>
            <p:ph idx="5" type="subTitle"/>
          </p:nvPr>
        </p:nvSpPr>
        <p:spPr>
          <a:xfrm>
            <a:off x="3387025" y="22181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Three.js - JavaScript 3D Library</a:t>
            </a:r>
            <a:endParaRPr/>
          </a:p>
        </p:txBody>
      </p:sp>
      <p:pic>
        <p:nvPicPr>
          <p:cNvPr id="2466" name="Google Shape;2466;p83"/>
          <p:cNvPicPr preferRelativeResize="0"/>
          <p:nvPr/>
        </p:nvPicPr>
        <p:blipFill>
          <a:blip r:embed="rId6">
            <a:alphaModFix/>
          </a:blip>
          <a:stretch>
            <a:fillRect/>
          </a:stretch>
        </p:blipFill>
        <p:spPr>
          <a:xfrm>
            <a:off x="4307313" y="1085513"/>
            <a:ext cx="572700" cy="572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84"/>
          <p:cNvSpPr txBox="1"/>
          <p:nvPr>
            <p:ph type="title"/>
          </p:nvPr>
        </p:nvSpPr>
        <p:spPr>
          <a:xfrm>
            <a:off x="1851000" y="9259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Panaverse DAO</a:t>
            </a:r>
            <a:endParaRPr sz="5100"/>
          </a:p>
        </p:txBody>
      </p:sp>
      <p:sp>
        <p:nvSpPr>
          <p:cNvPr id="2472" name="Google Shape;2472;p84"/>
          <p:cNvSpPr txBox="1"/>
          <p:nvPr>
            <p:ph idx="1" type="subTitle"/>
          </p:nvPr>
        </p:nvSpPr>
        <p:spPr>
          <a:xfrm>
            <a:off x="1851000" y="25414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decentralized autonomous organization (DAO) is an emerging form of legal structure that has no central governing body and whose members share a common goal to act in the best interest of the entity. </a:t>
            </a:r>
            <a:endParaRPr/>
          </a:p>
          <a:p>
            <a:pPr indent="0" lvl="0" marL="0" rtl="0" algn="ctr">
              <a:spcBef>
                <a:spcPts val="0"/>
              </a:spcBef>
              <a:spcAft>
                <a:spcPts val="0"/>
              </a:spcAft>
              <a:buNone/>
            </a:pPr>
            <a:r>
              <a:rPr lang="en"/>
              <a:t>Panaverse DAO will be a hybrid of a business entity and an educational institution for all Web 3 and Metaverse Developers.</a:t>
            </a:r>
            <a:endParaRPr/>
          </a:p>
        </p:txBody>
      </p:sp>
      <p:sp>
        <p:nvSpPr>
          <p:cNvPr id="2473" name="Google Shape;2473;p84"/>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Chakra Petch"/>
                <a:ea typeface="Chakra Petch"/>
                <a:cs typeface="Chakra Petch"/>
                <a:sym typeface="Chakra Petch"/>
              </a:rPr>
              <a:t>www.</a:t>
            </a:r>
            <a:r>
              <a:rPr lang="en">
                <a:solidFill>
                  <a:srgbClr val="F2F2F2"/>
                </a:solidFill>
              </a:rPr>
              <a:t>panaverse.dao</a:t>
            </a:r>
            <a:endParaRPr>
              <a:solidFill>
                <a:srgbClr val="F2F2F2"/>
              </a:solidFill>
            </a:endParaRPr>
          </a:p>
        </p:txBody>
      </p:sp>
      <p:pic>
        <p:nvPicPr>
          <p:cNvPr id="2474" name="Google Shape;2474;p84"/>
          <p:cNvPicPr preferRelativeResize="0"/>
          <p:nvPr/>
        </p:nvPicPr>
        <p:blipFill rotWithShape="1">
          <a:blip r:embed="rId3">
            <a:alphaModFix/>
          </a:blip>
          <a:srcRect b="29611" l="24132" r="51990" t="28049"/>
          <a:stretch/>
        </p:blipFill>
        <p:spPr>
          <a:xfrm>
            <a:off x="4251275" y="3593925"/>
            <a:ext cx="862650" cy="10099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85"/>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DAO?</a:t>
            </a:r>
            <a:endParaRPr/>
          </a:p>
        </p:txBody>
      </p:sp>
      <p:sp>
        <p:nvSpPr>
          <p:cNvPr id="2480" name="Google Shape;2480;p85"/>
          <p:cNvSpPr txBox="1"/>
          <p:nvPr/>
        </p:nvSpPr>
        <p:spPr>
          <a:xfrm>
            <a:off x="552725" y="1312050"/>
            <a:ext cx="7938000" cy="3401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A decentralized autonomous organization is an entity structure in which token holders participate in the management and decision-making of an entity.</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There is no central authority of a DAO; instead, power is distributed across </a:t>
            </a:r>
            <a:r>
              <a:rPr lang="en" sz="1900">
                <a:solidFill>
                  <a:srgbClr val="FFFF00"/>
                </a:solidFill>
                <a:latin typeface="Chakra Petch"/>
                <a:ea typeface="Chakra Petch"/>
                <a:cs typeface="Chakra Petch"/>
                <a:sym typeface="Chakra Petch"/>
              </a:rPr>
              <a:t>token holders</a:t>
            </a:r>
            <a:r>
              <a:rPr lang="en" sz="1900">
                <a:solidFill>
                  <a:srgbClr val="F2F2F2"/>
                </a:solidFill>
                <a:latin typeface="Chakra Petch"/>
                <a:ea typeface="Chakra Petch"/>
                <a:cs typeface="Chakra Petch"/>
                <a:sym typeface="Chakra Petch"/>
              </a:rPr>
              <a:t> who collectively cast votes.</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All votes and activity through the DAO are posted on a blockchain, making all actions of users publicly viewable.</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 concept of a DAO is to promote oversight and management of an entity similar to a corporation. However, the key to a DAO is the lack of central authority; the collective group of leaders and participants act as the governing body.</a:t>
            </a:r>
            <a:endParaRPr sz="1900">
              <a:solidFill>
                <a:srgbClr val="F2F2F2"/>
              </a:solidFill>
              <a:latin typeface="Chakra Petch"/>
              <a:ea typeface="Chakra Petch"/>
              <a:cs typeface="Chakra Petch"/>
              <a:sym typeface="Chakra Petch"/>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86"/>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DAOs Work?</a:t>
            </a:r>
            <a:endParaRPr/>
          </a:p>
        </p:txBody>
      </p:sp>
      <p:sp>
        <p:nvSpPr>
          <p:cNvPr id="2486" name="Google Shape;2486;p86"/>
          <p:cNvSpPr txBox="1"/>
          <p:nvPr/>
        </p:nvSpPr>
        <p:spPr>
          <a:xfrm>
            <a:off x="552725" y="1312050"/>
            <a:ext cx="7938000" cy="3109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 voting process for DAOs is posted on a blockchain. Users must often select between mutually-exclusive options. </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Voting power is often distributed across users based on the number of tokens they hold. </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For example, one user that owns 100 tokens of the DAO will have twice the weight of voting power over a user that owns 50 tokens.</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 theory behind this practice is users who are more monetarily invested in the DAO are incentivized to act in good faith.</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DAOs often have treasuries that house tokens that can be issued in exchange for fiat.</a:t>
            </a:r>
            <a:endParaRPr sz="1900">
              <a:solidFill>
                <a:srgbClr val="F2F2F2"/>
              </a:solidFill>
              <a:latin typeface="Chakra Petch"/>
              <a:ea typeface="Chakra Petch"/>
              <a:cs typeface="Chakra Petch"/>
              <a:sym typeface="Chakra Petch"/>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87"/>
          <p:cNvSpPr txBox="1"/>
          <p:nvPr>
            <p:ph type="title"/>
          </p:nvPr>
        </p:nvSpPr>
        <p:spPr>
          <a:xfrm>
            <a:off x="1851000" y="7735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Panaverse Community</a:t>
            </a:r>
            <a:endParaRPr sz="5100"/>
          </a:p>
        </p:txBody>
      </p:sp>
      <p:sp>
        <p:nvSpPr>
          <p:cNvPr id="2492" name="Google Shape;2492;p87"/>
          <p:cNvSpPr txBox="1"/>
          <p:nvPr>
            <p:ph idx="1" type="subTitle"/>
          </p:nvPr>
        </p:nvSpPr>
        <p:spPr>
          <a:xfrm>
            <a:off x="1851000" y="2465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The concept of a Panaverse DAO will encourage people from all over the world to seamlessly come together to build a single Web 3 and Metaverse vision. With just an internet connection, token holders can interact with other owners wherever they may live.</a:t>
            </a:r>
            <a:endParaRPr sz="1600"/>
          </a:p>
        </p:txBody>
      </p:sp>
      <p:sp>
        <p:nvSpPr>
          <p:cNvPr id="2493" name="Google Shape;2493;p87"/>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Chakra Petch"/>
                <a:ea typeface="Chakra Petch"/>
                <a:cs typeface="Chakra Petch"/>
                <a:sym typeface="Chakra Petch"/>
              </a:rPr>
              <a:t>www.</a:t>
            </a:r>
            <a:r>
              <a:rPr lang="en">
                <a:solidFill>
                  <a:srgbClr val="F2F2F2"/>
                </a:solidFill>
              </a:rPr>
              <a:t>panaverse.co</a:t>
            </a:r>
            <a:endParaRPr>
              <a:solidFill>
                <a:srgbClr val="F2F2F2"/>
              </a:solidFill>
            </a:endParaRPr>
          </a:p>
        </p:txBody>
      </p:sp>
      <p:pic>
        <p:nvPicPr>
          <p:cNvPr id="2494" name="Google Shape;2494;p87"/>
          <p:cNvPicPr preferRelativeResize="0"/>
          <p:nvPr/>
        </p:nvPicPr>
        <p:blipFill rotWithShape="1">
          <a:blip r:embed="rId3">
            <a:alphaModFix/>
          </a:blip>
          <a:srcRect b="29611" l="24132" r="51990" t="28049"/>
          <a:stretch/>
        </p:blipFill>
        <p:spPr>
          <a:xfrm>
            <a:off x="4251275" y="3593925"/>
            <a:ext cx="862650" cy="10099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88"/>
          <p:cNvSpPr txBox="1"/>
          <p:nvPr>
            <p:ph type="title"/>
          </p:nvPr>
        </p:nvSpPr>
        <p:spPr>
          <a:xfrm>
            <a:off x="1851000" y="13831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We Will Help You</a:t>
            </a:r>
            <a:endParaRPr sz="5100"/>
          </a:p>
        </p:txBody>
      </p:sp>
      <p:sp>
        <p:nvSpPr>
          <p:cNvPr id="2500" name="Google Shape;2500;p8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have Extensive Experience of Conducting Mass Training Programs. Currently, we are running the President of Pakistan’s Initiative for AI &amp; Computing (PIAIC). We can help join this revolution.</a:t>
            </a:r>
            <a:endParaRPr/>
          </a:p>
        </p:txBody>
      </p:sp>
      <p:pic>
        <p:nvPicPr>
          <p:cNvPr id="2501" name="Google Shape;2501;p88"/>
          <p:cNvPicPr preferRelativeResize="0"/>
          <p:nvPr/>
        </p:nvPicPr>
        <p:blipFill>
          <a:blip r:embed="rId3">
            <a:alphaModFix/>
          </a:blip>
          <a:stretch>
            <a:fillRect/>
          </a:stretch>
        </p:blipFill>
        <p:spPr>
          <a:xfrm>
            <a:off x="4295450" y="3755200"/>
            <a:ext cx="553100" cy="759475"/>
          </a:xfrm>
          <a:prstGeom prst="rect">
            <a:avLst/>
          </a:prstGeom>
          <a:noFill/>
          <a:ln>
            <a:noFill/>
          </a:ln>
        </p:spPr>
      </p:pic>
      <p:sp>
        <p:nvSpPr>
          <p:cNvPr id="2502" name="Google Shape;2502;p88"/>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Chakra Petch"/>
                <a:ea typeface="Chakra Petch"/>
                <a:cs typeface="Chakra Petch"/>
                <a:sym typeface="Chakra Petch"/>
                <a:hlinkClick r:id="rId4"/>
              </a:rPr>
              <a:t>www.piaic.org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89"/>
          <p:cNvSpPr txBox="1"/>
          <p:nvPr>
            <p:ph type="title"/>
          </p:nvPr>
        </p:nvSpPr>
        <p:spPr>
          <a:xfrm>
            <a:off x="337775" y="2600850"/>
            <a:ext cx="502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Panaverse: </a:t>
            </a:r>
            <a:endParaRPr/>
          </a:p>
          <a:p>
            <a:pPr indent="0" lvl="0" marL="0" rtl="0" algn="ctr">
              <a:spcBef>
                <a:spcPts val="0"/>
              </a:spcBef>
              <a:spcAft>
                <a:spcPts val="0"/>
              </a:spcAft>
              <a:buNone/>
            </a:pPr>
            <a:r>
              <a:rPr lang="en"/>
              <a:t>Certified Web 3.0 &amp; Metaverse Developer</a:t>
            </a:r>
            <a:endParaRPr/>
          </a:p>
        </p:txBody>
      </p:sp>
      <p:sp>
        <p:nvSpPr>
          <p:cNvPr id="2508" name="Google Shape;2508;p89"/>
          <p:cNvSpPr txBox="1"/>
          <p:nvPr>
            <p:ph idx="1" type="subTitle"/>
          </p:nvPr>
        </p:nvSpPr>
        <p:spPr>
          <a:xfrm>
            <a:off x="715100" y="3554550"/>
            <a:ext cx="4137300" cy="15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www.panaverse.co</a:t>
            </a:r>
            <a:endParaRPr/>
          </a:p>
          <a:p>
            <a:pPr indent="0" lvl="0" marL="0" rtl="0" algn="ctr">
              <a:spcBef>
                <a:spcPts val="0"/>
              </a:spcBef>
              <a:spcAft>
                <a:spcPts val="0"/>
              </a:spcAft>
              <a:buNone/>
            </a:pPr>
            <a:r>
              <a:rPr lang="en"/>
              <a:t>https://discord.gg/GggDkBwJDr</a:t>
            </a:r>
            <a:endParaRPr/>
          </a:p>
          <a:p>
            <a:pPr indent="0" lvl="0" marL="0" rtl="0" algn="ctr">
              <a:spcBef>
                <a:spcPts val="0"/>
              </a:spcBef>
              <a:spcAft>
                <a:spcPts val="0"/>
              </a:spcAft>
              <a:buNone/>
            </a:pPr>
            <a:r>
              <a:rPr lang="en"/>
              <a:t>https://twitter.com/Panaverse_edu</a:t>
            </a:r>
            <a:endParaRPr/>
          </a:p>
          <a:p>
            <a:pPr indent="0" lvl="0" marL="0" rtl="0" algn="ctr">
              <a:spcBef>
                <a:spcPts val="0"/>
              </a:spcBef>
              <a:spcAft>
                <a:spcPts val="0"/>
              </a:spcAft>
              <a:buNone/>
            </a:pPr>
            <a:r>
              <a:rPr lang="en"/>
              <a:t>https://www.facebook.com/groups/panaverse</a:t>
            </a:r>
            <a:endParaRPr/>
          </a:p>
          <a:p>
            <a:pPr indent="0" lvl="0" marL="0" rtl="0" algn="ctr">
              <a:spcBef>
                <a:spcPts val="0"/>
              </a:spcBef>
              <a:spcAft>
                <a:spcPts val="0"/>
              </a:spcAft>
              <a:buNone/>
            </a:pPr>
            <a:r>
              <a:t/>
            </a:r>
            <a:endParaRPr/>
          </a:p>
        </p:txBody>
      </p:sp>
      <p:grpSp>
        <p:nvGrpSpPr>
          <p:cNvPr id="2509" name="Google Shape;2509;p89"/>
          <p:cNvGrpSpPr/>
          <p:nvPr/>
        </p:nvGrpSpPr>
        <p:grpSpPr>
          <a:xfrm>
            <a:off x="5480684" y="1405534"/>
            <a:ext cx="2943321" cy="2321028"/>
            <a:chOff x="5349850" y="1784575"/>
            <a:chExt cx="3127200" cy="2466030"/>
          </a:xfrm>
        </p:grpSpPr>
        <p:sp>
          <p:nvSpPr>
            <p:cNvPr id="2510" name="Google Shape;2510;p89"/>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9"/>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2" name="Google Shape;2512;p89"/>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cxnSp>
        <p:sp>
          <p:nvSpPr>
            <p:cNvPr id="2513" name="Google Shape;2513;p89"/>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14" name="Google Shape;2514;p89"/>
          <p:cNvPicPr preferRelativeResize="0"/>
          <p:nvPr/>
        </p:nvPicPr>
        <p:blipFill>
          <a:blip r:embed="rId3">
            <a:alphaModFix/>
          </a:blip>
          <a:stretch>
            <a:fillRect/>
          </a:stretch>
        </p:blipFill>
        <p:spPr>
          <a:xfrm>
            <a:off x="5611850" y="1517250"/>
            <a:ext cx="2681400" cy="1512225"/>
          </a:xfrm>
          <a:prstGeom prst="rect">
            <a:avLst/>
          </a:prstGeom>
          <a:noFill/>
          <a:ln>
            <a:noFill/>
          </a:ln>
        </p:spPr>
      </p:pic>
      <p:pic>
        <p:nvPicPr>
          <p:cNvPr id="2515" name="Google Shape;2515;p89"/>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7"/>
          <p:cNvPicPr preferRelativeResize="0"/>
          <p:nvPr/>
        </p:nvPicPr>
        <p:blipFill>
          <a:blip r:embed="rId3">
            <a:alphaModFix/>
          </a:blip>
          <a:stretch>
            <a:fillRect/>
          </a:stretch>
        </p:blipFill>
        <p:spPr>
          <a:xfrm>
            <a:off x="982800" y="383288"/>
            <a:ext cx="6887374" cy="437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8"/>
          <p:cNvPicPr preferRelativeResize="0"/>
          <p:nvPr/>
        </p:nvPicPr>
        <p:blipFill>
          <a:blip r:embed="rId3">
            <a:alphaModFix/>
          </a:blip>
          <a:stretch>
            <a:fillRect/>
          </a:stretch>
        </p:blipFill>
        <p:spPr>
          <a:xfrm>
            <a:off x="521000" y="712825"/>
            <a:ext cx="8102000" cy="371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9"/>
          <p:cNvPicPr preferRelativeResize="0"/>
          <p:nvPr/>
        </p:nvPicPr>
        <p:blipFill>
          <a:blip r:embed="rId3">
            <a:alphaModFix/>
          </a:blip>
          <a:stretch>
            <a:fillRect/>
          </a:stretch>
        </p:blipFill>
        <p:spPr>
          <a:xfrm>
            <a:off x="1158100" y="195500"/>
            <a:ext cx="7200900" cy="600075"/>
          </a:xfrm>
          <a:prstGeom prst="rect">
            <a:avLst/>
          </a:prstGeom>
          <a:noFill/>
          <a:ln>
            <a:noFill/>
          </a:ln>
        </p:spPr>
      </p:pic>
      <p:pic>
        <p:nvPicPr>
          <p:cNvPr id="366" name="Google Shape;366;p49"/>
          <p:cNvPicPr preferRelativeResize="0"/>
          <p:nvPr/>
        </p:nvPicPr>
        <p:blipFill>
          <a:blip r:embed="rId4">
            <a:alphaModFix/>
          </a:blip>
          <a:stretch>
            <a:fillRect/>
          </a:stretch>
        </p:blipFill>
        <p:spPr>
          <a:xfrm>
            <a:off x="1790275" y="643175"/>
            <a:ext cx="5390833" cy="4043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0"/>
          <p:cNvPicPr preferRelativeResize="0"/>
          <p:nvPr/>
        </p:nvPicPr>
        <p:blipFill>
          <a:blip r:embed="rId3">
            <a:alphaModFix/>
          </a:blip>
          <a:stretch>
            <a:fillRect/>
          </a:stretch>
        </p:blipFill>
        <p:spPr>
          <a:xfrm>
            <a:off x="982800" y="189575"/>
            <a:ext cx="7017576" cy="591225"/>
          </a:xfrm>
          <a:prstGeom prst="rect">
            <a:avLst/>
          </a:prstGeom>
          <a:noFill/>
          <a:ln>
            <a:noFill/>
          </a:ln>
        </p:spPr>
      </p:pic>
      <p:pic>
        <p:nvPicPr>
          <p:cNvPr id="372" name="Google Shape;372;p50"/>
          <p:cNvPicPr preferRelativeResize="0"/>
          <p:nvPr/>
        </p:nvPicPr>
        <p:blipFill>
          <a:blip r:embed="rId4">
            <a:alphaModFix/>
          </a:blip>
          <a:stretch>
            <a:fillRect/>
          </a:stretch>
        </p:blipFill>
        <p:spPr>
          <a:xfrm>
            <a:off x="1560275" y="908400"/>
            <a:ext cx="6023445" cy="4057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FFFF"/>
                </a:solidFill>
              </a:rPr>
              <a:t>Without a question, the Internet is the most important technological advancement in human history.</a:t>
            </a:r>
            <a:endParaRPr sz="2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